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5"/>
  </p:notesMasterIdLst>
  <p:handoutMasterIdLst>
    <p:handoutMasterId r:id="rId16"/>
  </p:handoutMasterIdLst>
  <p:sldIdLst>
    <p:sldId id="267" r:id="rId3"/>
    <p:sldId id="362" r:id="rId4"/>
    <p:sldId id="363" r:id="rId5"/>
    <p:sldId id="388" r:id="rId6"/>
    <p:sldId id="367" r:id="rId7"/>
    <p:sldId id="364" r:id="rId8"/>
    <p:sldId id="371" r:id="rId9"/>
    <p:sldId id="373" r:id="rId10"/>
    <p:sldId id="372" r:id="rId11"/>
    <p:sldId id="374" r:id="rId12"/>
    <p:sldId id="386" r:id="rId13"/>
    <p:sldId id="336" r:id="rId14"/>
  </p:sldIdLst>
  <p:sldSz cx="6858000" cy="12192635"/>
  <p:notesSz cx="7103745" cy="10234295"/>
  <p:custDataLst>
    <p:tags r:id="rId2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17" userDrawn="1">
          <p15:clr>
            <a:srgbClr val="A4A3A4"/>
          </p15:clr>
        </p15:guide>
        <p15:guide id="2" pos="217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9D08E"/>
    <a:srgbClr val="FF6600"/>
    <a:srgbClr val="202020"/>
    <a:srgbClr val="B2B2B2"/>
    <a:srgbClr val="323232"/>
    <a:srgbClr val="CC3300"/>
    <a:srgbClr val="CC0000"/>
    <a:srgbClr val="FF3300"/>
    <a:srgbClr val="990000"/>
    <a:srgbClr val="FF8D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278" autoAdjust="0"/>
    <p:restoredTop sz="94660"/>
  </p:normalViewPr>
  <p:slideViewPr>
    <p:cSldViewPr snapToGrid="0" showGuides="1">
      <p:cViewPr varScale="1">
        <p:scale>
          <a:sx n="110" d="100"/>
          <a:sy n="110" d="100"/>
        </p:scale>
        <p:origin x="168" y="96"/>
      </p:cViewPr>
      <p:guideLst>
        <p:guide orient="horz" pos="3817"/>
        <p:guide pos="2179"/>
      </p:guideLst>
    </p:cSldViewPr>
  </p:slideViewPr>
  <p:notesTextViewPr>
    <p:cViewPr>
      <p:scale>
        <a:sx n="3" d="2"/>
        <a:sy n="3" d="2"/>
      </p:scale>
      <p:origin x="0" y="0"/>
    </p:cViewPr>
  </p:notesText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0" Type="http://schemas.openxmlformats.org/officeDocument/2006/relationships/tags" Target="tags/tag34.xml"/><Relationship Id="rId2" Type="http://schemas.openxmlformats.org/officeDocument/2006/relationships/theme" Target="theme/theme1.xml"/><Relationship Id="rId19" Type="http://schemas.openxmlformats.org/officeDocument/2006/relationships/tableStyles" Target="tableStyles.xml"/><Relationship Id="rId18" Type="http://schemas.openxmlformats.org/officeDocument/2006/relationships/viewProps" Target="viewProps.xml"/><Relationship Id="rId17" Type="http://schemas.openxmlformats.org/officeDocument/2006/relationships/presProps" Target="presProps.xml"/><Relationship Id="rId16" Type="http://schemas.openxmlformats.org/officeDocument/2006/relationships/handoutMaster" Target="handoutMasters/handoutMaster1.xml"/><Relationship Id="rId15" Type="http://schemas.openxmlformats.org/officeDocument/2006/relationships/notesMaster" Target="notesMasters/notesMaster1.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45"/>
            </a:lvl1pPr>
          </a:lstStyle>
          <a:p>
            <a:endParaRPr lang="zh-CN" altLang="en-US"/>
          </a:p>
        </p:txBody>
      </p:sp>
      <p:sp>
        <p:nvSpPr>
          <p:cNvPr id="3" name="日期占位符 2"/>
          <p:cNvSpPr>
            <a:spLocks noGrp="1"/>
          </p:cNvSpPr>
          <p:nvPr>
            <p:ph type="dt" sz="quarter" idx="1"/>
          </p:nvPr>
        </p:nvSpPr>
        <p:spPr>
          <a:xfrm>
            <a:off x="4023812" y="0"/>
            <a:ext cx="3078290" cy="513492"/>
          </a:xfrm>
          <a:prstGeom prst="rect">
            <a:avLst/>
          </a:prstGeom>
        </p:spPr>
        <p:txBody>
          <a:bodyPr vert="horz" lIns="91440" tIns="45720" rIns="91440" bIns="45720" rtlCol="0"/>
          <a:lstStyle>
            <a:lvl1pPr algn="r">
              <a:defRPr sz="1245"/>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9720804"/>
            <a:ext cx="3078290" cy="513491"/>
          </a:xfrm>
          <a:prstGeom prst="rect">
            <a:avLst/>
          </a:prstGeom>
        </p:spPr>
        <p:txBody>
          <a:bodyPr vert="horz" lIns="91440" tIns="45720" rIns="91440" bIns="45720" rtlCol="0" anchor="b"/>
          <a:lstStyle>
            <a:lvl1pPr algn="l">
              <a:defRPr sz="1245"/>
            </a:lvl1pPr>
          </a:lstStyle>
          <a:p>
            <a:endParaRPr lang="zh-CN" altLang="en-US"/>
          </a:p>
        </p:txBody>
      </p:sp>
      <p:sp>
        <p:nvSpPr>
          <p:cNvPr id="5" name="灯片编号占位符 4"/>
          <p:cNvSpPr>
            <a:spLocks noGrp="1"/>
          </p:cNvSpPr>
          <p:nvPr>
            <p:ph type="sldNum" sz="quarter" idx="3"/>
          </p:nvPr>
        </p:nvSpPr>
        <p:spPr>
          <a:xfrm>
            <a:off x="4023812" y="9720804"/>
            <a:ext cx="3078290" cy="513491"/>
          </a:xfrm>
          <a:prstGeom prst="rect">
            <a:avLst/>
          </a:prstGeom>
        </p:spPr>
        <p:txBody>
          <a:bodyPr vert="horz" lIns="91440" tIns="45720" rIns="91440" bIns="45720" rtlCol="0" anchor="b"/>
          <a:lstStyle>
            <a:lvl1pPr algn="r">
              <a:defRPr sz="1245"/>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D6C8D182-E4C8-4120-9249-FC9774456FF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2581371" y="1279525"/>
            <a:ext cx="1942909"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85D0DACE-38E0-42D2-9336-2B707D34BC6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857250" y="2352164"/>
            <a:ext cx="5143500" cy="3888385"/>
          </a:xfrm>
        </p:spPr>
        <p:txBody>
          <a:bodyPr anchor="b">
            <a:normAutofit/>
          </a:bodyPr>
          <a:lstStyle>
            <a:lvl1pPr algn="ctr">
              <a:defRPr sz="4500">
                <a:effectLst>
                  <a:outerShdw blurRad="38100" dist="38100" dir="2700000" algn="tl">
                    <a:srgbClr val="000000">
                      <a:alpha val="43137"/>
                    </a:srgbClr>
                  </a:outerShdw>
                </a:effectLst>
              </a:defRPr>
            </a:lvl1pPr>
          </a:lstStyle>
          <a:p>
            <a:r>
              <a:rPr lang="zh-CN" altLang="en-US" dirty="0"/>
              <a:t>单击此处编辑标题</a:t>
            </a:r>
            <a:endParaRPr lang="zh-CN" altLang="en-US" dirty="0"/>
          </a:p>
        </p:txBody>
      </p:sp>
      <p:sp>
        <p:nvSpPr>
          <p:cNvPr id="3" name="副标题 2"/>
          <p:cNvSpPr>
            <a:spLocks noGrp="1"/>
          </p:cNvSpPr>
          <p:nvPr>
            <p:ph type="subTitle" idx="1"/>
          </p:nvPr>
        </p:nvSpPr>
        <p:spPr>
          <a:xfrm>
            <a:off x="857250" y="6404254"/>
            <a:ext cx="5143500" cy="2943867"/>
          </a:xfrm>
        </p:spPr>
        <p:txBody>
          <a:bodyPr>
            <a:normAutofit/>
          </a:bodyPr>
          <a:lstStyle>
            <a:lvl1pPr marL="0" indent="0" algn="ctr">
              <a:buNone/>
              <a:defRPr sz="1350">
                <a:solidFill>
                  <a:schemeClr val="tx1">
                    <a:lumMod val="75000"/>
                    <a:lumOff val="25000"/>
                  </a:schemeClr>
                </a:solidFill>
                <a:effectLst/>
                <a:latin typeface="+mj-lt"/>
                <a:ea typeface="+mj-ea"/>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nvPr>
        </p:nvSpPr>
        <p:spPr>
          <a:xfrm>
            <a:off x="471488" y="980617"/>
            <a:ext cx="5915025" cy="9883588"/>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64331" y="459503"/>
            <a:ext cx="5915025" cy="2356788"/>
          </a:xfrm>
        </p:spPr>
        <p:txBody>
          <a:bodyPr anchor="ctr" anchorCtr="0">
            <a:normAutofit/>
          </a:bodyPr>
          <a:lstStyle>
            <a:lvl1pPr>
              <a:defRPr sz="1800" b="1">
                <a:effectLst>
                  <a:outerShdw blurRad="38100" dist="38100" dir="2700000" algn="tl">
                    <a:srgbClr val="000000">
                      <a:alpha val="43137"/>
                    </a:srgbClr>
                  </a:outerShdw>
                </a:effectLst>
              </a:defRPr>
            </a:lvl1pPr>
          </a:lstStyle>
          <a:p>
            <a:r>
              <a:rPr lang="zh-CN" altLang="en-US" dirty="0"/>
              <a:t>单击此处编辑母版标题样式</a:t>
            </a:r>
            <a:endParaRPr lang="zh-CN" altLang="en-US" dirty="0"/>
          </a:p>
        </p:txBody>
      </p:sp>
      <p:sp>
        <p:nvSpPr>
          <p:cNvPr id="3" name="内容占位符 2"/>
          <p:cNvSpPr>
            <a:spLocks noGrp="1"/>
          </p:cNvSpPr>
          <p:nvPr>
            <p:ph idx="1"/>
          </p:nvPr>
        </p:nvSpPr>
        <p:spPr>
          <a:xfrm>
            <a:off x="364331" y="3245875"/>
            <a:ext cx="5915025" cy="7736474"/>
          </a:xfrm>
        </p:spPr>
        <p:txBody>
          <a:bodyPr>
            <a:normAutofit/>
          </a:bodyPr>
          <a:lstStyle>
            <a:lvl1pPr>
              <a:defRPr sz="1500">
                <a:solidFill>
                  <a:schemeClr val="tx1">
                    <a:lumMod val="75000"/>
                    <a:lumOff val="25000"/>
                  </a:schemeClr>
                </a:solidFill>
              </a:defRPr>
            </a:lvl1pPr>
            <a:lvl2pPr>
              <a:defRPr sz="135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467916" y="6669309"/>
            <a:ext cx="4118372" cy="1442554"/>
          </a:xfrm>
        </p:spPr>
        <p:txBody>
          <a:bodyPr anchor="b">
            <a:normAutofit/>
          </a:bodyPr>
          <a:lstStyle>
            <a:lvl1pPr>
              <a:defRPr sz="3000">
                <a:effectLst>
                  <a:outerShdw blurRad="38100" dist="38100" dir="2700000" algn="tl">
                    <a:srgbClr val="000000">
                      <a:alpha val="43137"/>
                    </a:srgbClr>
                  </a:outerShdw>
                </a:effectLst>
              </a:defRPr>
            </a:lvl1p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467916" y="8196412"/>
            <a:ext cx="4118372" cy="1151322"/>
          </a:xfrm>
        </p:spPr>
        <p:txBody>
          <a:bodyPr>
            <a:normAutofit/>
          </a:bodyPr>
          <a:lstStyle>
            <a:lvl1pPr marL="0" indent="0">
              <a:buNone/>
              <a:defRPr sz="135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364331" y="459503"/>
            <a:ext cx="5915025" cy="2356788"/>
          </a:xfrm>
        </p:spPr>
        <p:txBody>
          <a:bodyPr>
            <a:normAutofit/>
          </a:bodyPr>
          <a:lstStyle>
            <a:lvl1pPr>
              <a:defRPr sz="1800" b="1" i="0">
                <a:effectLst>
                  <a:outerShdw blurRad="38100" dist="38100" dir="2700000" algn="tl">
                    <a:srgbClr val="000000">
                      <a:alpha val="43137"/>
                    </a:srgbClr>
                  </a:outerShdw>
                </a:effectLst>
              </a:defRPr>
            </a:lvl1pPr>
          </a:lstStyle>
          <a:p>
            <a:r>
              <a:rPr lang="zh-CN" altLang="en-US" dirty="0"/>
              <a:t>单击此处编辑母版标题样式</a:t>
            </a:r>
            <a:endParaRPr lang="zh-CN" altLang="en-US" dirty="0"/>
          </a:p>
        </p:txBody>
      </p:sp>
      <p:sp>
        <p:nvSpPr>
          <p:cNvPr id="3" name="内容占位符 2"/>
          <p:cNvSpPr>
            <a:spLocks noGrp="1"/>
          </p:cNvSpPr>
          <p:nvPr>
            <p:ph sz="half" idx="1"/>
          </p:nvPr>
        </p:nvSpPr>
        <p:spPr>
          <a:xfrm>
            <a:off x="364331" y="3245875"/>
            <a:ext cx="2914650" cy="7736474"/>
          </a:xfrm>
        </p:spPr>
        <p:txBody>
          <a:bodyPr>
            <a:normAutofit/>
          </a:bodyPr>
          <a:lstStyle>
            <a:lvl1pPr>
              <a:lnSpc>
                <a:spcPct val="150000"/>
              </a:lnSpc>
              <a:defRPr sz="1500">
                <a:solidFill>
                  <a:schemeClr val="tx1">
                    <a:lumMod val="75000"/>
                    <a:lumOff val="25000"/>
                  </a:schemeClr>
                </a:solidFill>
              </a:defRPr>
            </a:lvl1pPr>
            <a:lvl2pPr>
              <a:lnSpc>
                <a:spcPct val="150000"/>
              </a:lnSpc>
              <a:defRPr sz="1350">
                <a:solidFill>
                  <a:schemeClr val="tx1">
                    <a:lumMod val="75000"/>
                    <a:lumOff val="25000"/>
                  </a:schemeClr>
                </a:solidFill>
              </a:defRPr>
            </a:lvl2pPr>
            <a:lvl3pPr>
              <a:lnSpc>
                <a:spcPct val="150000"/>
              </a:lnSpc>
              <a:defRPr sz="1200">
                <a:solidFill>
                  <a:schemeClr val="tx1">
                    <a:lumMod val="75000"/>
                    <a:lumOff val="25000"/>
                  </a:schemeClr>
                </a:solidFill>
              </a:defRPr>
            </a:lvl3pPr>
            <a:lvl4pPr>
              <a:lnSpc>
                <a:spcPct val="150000"/>
              </a:lnSpc>
              <a:defRPr sz="1200">
                <a:solidFill>
                  <a:schemeClr val="tx1">
                    <a:lumMod val="75000"/>
                    <a:lumOff val="25000"/>
                  </a:schemeClr>
                </a:solidFill>
              </a:defRPr>
            </a:lvl4pPr>
            <a:lvl5pPr>
              <a:lnSpc>
                <a:spcPct val="150000"/>
              </a:lnSpc>
              <a:defRPr sz="12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内容占位符 3"/>
          <p:cNvSpPr>
            <a:spLocks noGrp="1"/>
          </p:cNvSpPr>
          <p:nvPr>
            <p:ph sz="half" idx="2"/>
          </p:nvPr>
        </p:nvSpPr>
        <p:spPr>
          <a:xfrm>
            <a:off x="3364706" y="3245875"/>
            <a:ext cx="2914650" cy="7736474"/>
          </a:xfrm>
        </p:spPr>
        <p:txBody>
          <a:bodyPr>
            <a:normAutofit/>
          </a:bodyPr>
          <a:lstStyle>
            <a:lvl1pPr>
              <a:lnSpc>
                <a:spcPct val="150000"/>
              </a:lnSpc>
              <a:defRPr sz="1500">
                <a:solidFill>
                  <a:schemeClr val="tx1">
                    <a:lumMod val="75000"/>
                    <a:lumOff val="25000"/>
                  </a:schemeClr>
                </a:solidFill>
              </a:defRPr>
            </a:lvl1pPr>
            <a:lvl2pPr>
              <a:lnSpc>
                <a:spcPct val="150000"/>
              </a:lnSpc>
              <a:defRPr sz="1350">
                <a:solidFill>
                  <a:schemeClr val="tx1">
                    <a:lumMod val="75000"/>
                    <a:lumOff val="25000"/>
                  </a:schemeClr>
                </a:solidFill>
              </a:defRPr>
            </a:lvl2pPr>
            <a:lvl3pPr>
              <a:lnSpc>
                <a:spcPct val="150000"/>
              </a:lnSpc>
              <a:defRPr sz="1200">
                <a:solidFill>
                  <a:schemeClr val="tx1">
                    <a:lumMod val="75000"/>
                    <a:lumOff val="25000"/>
                  </a:schemeClr>
                </a:solidFill>
              </a:defRPr>
            </a:lvl3pPr>
            <a:lvl4pPr>
              <a:lnSpc>
                <a:spcPct val="150000"/>
              </a:lnSpc>
              <a:defRPr sz="1200">
                <a:solidFill>
                  <a:schemeClr val="tx1">
                    <a:lumMod val="75000"/>
                    <a:lumOff val="25000"/>
                  </a:schemeClr>
                </a:solidFill>
              </a:defRPr>
            </a:lvl4pPr>
            <a:lvl5pPr>
              <a:lnSpc>
                <a:spcPct val="150000"/>
              </a:lnSpc>
              <a:defRPr sz="12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72381" y="649175"/>
            <a:ext cx="5915025" cy="2356788"/>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472381" y="3102458"/>
            <a:ext cx="2901255" cy="1464877"/>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dirty="0"/>
              <a:t>单击此处编辑母版文本样式</a:t>
            </a:r>
            <a:endParaRPr lang="zh-CN" altLang="en-US" dirty="0"/>
          </a:p>
        </p:txBody>
      </p:sp>
      <p:sp>
        <p:nvSpPr>
          <p:cNvPr id="4" name="内容占位符 3"/>
          <p:cNvSpPr>
            <a:spLocks noGrp="1"/>
          </p:cNvSpPr>
          <p:nvPr>
            <p:ph sz="half" idx="2"/>
          </p:nvPr>
        </p:nvSpPr>
        <p:spPr>
          <a:xfrm>
            <a:off x="472381" y="4650429"/>
            <a:ext cx="2901255" cy="6354499"/>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文本占位符 4"/>
          <p:cNvSpPr>
            <a:spLocks noGrp="1"/>
          </p:cNvSpPr>
          <p:nvPr>
            <p:ph type="body" sz="quarter" idx="3"/>
          </p:nvPr>
        </p:nvSpPr>
        <p:spPr>
          <a:xfrm>
            <a:off x="3471863" y="3102458"/>
            <a:ext cx="2915543" cy="1464877"/>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dirty="0"/>
              <a:t>单击此处编辑母版文本样式</a:t>
            </a:r>
            <a:endParaRPr lang="zh-CN" altLang="en-US" dirty="0"/>
          </a:p>
        </p:txBody>
      </p:sp>
      <p:sp>
        <p:nvSpPr>
          <p:cNvPr id="6" name="内容占位符 5"/>
          <p:cNvSpPr>
            <a:spLocks noGrp="1"/>
          </p:cNvSpPr>
          <p:nvPr>
            <p:ph sz="quarter" idx="4"/>
          </p:nvPr>
        </p:nvSpPr>
        <p:spPr>
          <a:xfrm>
            <a:off x="3471863" y="4650429"/>
            <a:ext cx="2915543" cy="6354499"/>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 name="日期占位符 6"/>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71488" y="4918207"/>
            <a:ext cx="5915025" cy="2356788"/>
          </a:xfrm>
        </p:spPr>
        <p:txBody>
          <a:bodyPr>
            <a:normAutofit/>
          </a:bodyPr>
          <a:lstStyle>
            <a:lvl1pPr algn="ctr">
              <a:defRPr sz="3600" b="0">
                <a:effectLst>
                  <a:outerShdw blurRad="38100" dist="38100" dir="2700000" algn="tl">
                    <a:srgbClr val="000000">
                      <a:alpha val="43137"/>
                    </a:srgbClr>
                  </a:outerShdw>
                </a:effectLst>
              </a:defRPr>
            </a:lvl1pPr>
          </a:lstStyle>
          <a:p>
            <a:r>
              <a:rPr lang="zh-CN" altLang="en-US" dirty="0"/>
              <a:t>单击此处编辑母版标题样式</a:t>
            </a:r>
            <a:endParaRPr lang="zh-CN" altLang="en-US" dirty="0"/>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63795" y="225800"/>
            <a:ext cx="2342925" cy="2845080"/>
          </a:xfrm>
        </p:spPr>
        <p:txBody>
          <a:bodyPr anchor="ctr" anchorCtr="0">
            <a:normAutofit/>
          </a:bodyPr>
          <a:lstStyle>
            <a:lvl1pPr>
              <a:defRPr sz="1800" b="1">
                <a:effectLst>
                  <a:outerShdw blurRad="38100" dist="38100" dir="2700000" algn="tl">
                    <a:srgbClr val="000000">
                      <a:alpha val="43137"/>
                    </a:srgbClr>
                  </a:outerShdw>
                </a:effectLst>
              </a:defRPr>
            </a:lvl1pPr>
          </a:lstStyle>
          <a:p>
            <a:r>
              <a:rPr lang="zh-CN" altLang="en-US" dirty="0"/>
              <a:t>单击此处编辑标题</a:t>
            </a:r>
            <a:endParaRPr lang="zh-CN" altLang="en-US" dirty="0"/>
          </a:p>
        </p:txBody>
      </p:sp>
      <p:sp>
        <p:nvSpPr>
          <p:cNvPr id="3" name="图片占位符 2"/>
          <p:cNvSpPr>
            <a:spLocks noGrp="1" noChangeAspect="1"/>
          </p:cNvSpPr>
          <p:nvPr>
            <p:ph type="pic" idx="1"/>
          </p:nvPr>
        </p:nvSpPr>
        <p:spPr>
          <a:xfrm>
            <a:off x="2916000" y="1362541"/>
            <a:ext cx="3272273" cy="905768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dirty="0"/>
          </a:p>
        </p:txBody>
      </p:sp>
      <p:sp>
        <p:nvSpPr>
          <p:cNvPr id="4" name="文本占位符 3"/>
          <p:cNvSpPr>
            <a:spLocks noGrp="1"/>
          </p:cNvSpPr>
          <p:nvPr>
            <p:ph type="body" sz="half" idx="2"/>
          </p:nvPr>
        </p:nvSpPr>
        <p:spPr>
          <a:xfrm>
            <a:off x="366653" y="3657960"/>
            <a:ext cx="2342925" cy="6776824"/>
          </a:xfrm>
        </p:spPr>
        <p:txBody>
          <a:bodyPr>
            <a:normAutofit/>
          </a:bodyPr>
          <a:lstStyle>
            <a:lvl1pPr marL="0" indent="0">
              <a:lnSpc>
                <a:spcPct val="150000"/>
              </a:lnSpc>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dirty="0"/>
              <a:t>单击此处编辑母版文本样式</a:t>
            </a:r>
            <a:endParaRPr lang="zh-CN" altLang="en-US" dirty="0"/>
          </a:p>
        </p:txBody>
      </p:sp>
      <p:sp>
        <p:nvSpPr>
          <p:cNvPr id="5" name="日期占位符 4"/>
          <p:cNvSpPr>
            <a:spLocks noGrp="1"/>
          </p:cNvSpPr>
          <p:nvPr>
            <p:ph type="dt" sz="half" idx="10"/>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fld>
            <a:endParaRPr lang="zh-CN" altLang="en-US"/>
          </a:p>
        </p:txBody>
      </p:sp>
      <p:cxnSp>
        <p:nvCxnSpPr>
          <p:cNvPr id="8" name="直接连接符 7" hidden="1"/>
          <p:cNvCxnSpPr/>
          <p:nvPr userDrawn="1"/>
        </p:nvCxnSpPr>
        <p:spPr>
          <a:xfrm>
            <a:off x="417909" y="772236"/>
            <a:ext cx="0" cy="2473639"/>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5526272" y="649175"/>
            <a:ext cx="860240" cy="10333174"/>
          </a:xfrm>
        </p:spPr>
        <p:txBody>
          <a:bodyPr vert="eaVert">
            <a:normAutofit/>
          </a:bodyPr>
          <a:lstStyle>
            <a:lvl1pPr>
              <a:defRPr sz="2700"/>
            </a:lvl1p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71488" y="649175"/>
            <a:ext cx="4994976" cy="10333174"/>
          </a:xfrm>
        </p:spPr>
        <p:txBody>
          <a:bodyPr vert="eaVert"/>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tags" Target="../tags/tag3.xml"/><Relationship Id="rId12" Type="http://schemas.openxmlformats.org/officeDocument/2006/relationships/tags" Target="../tags/tag2.xml"/><Relationship Id="rId11" Type="http://schemas.openxmlformats.org/officeDocument/2006/relationships/tags" Target="../tags/tag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bg1">
                <a:lumMod val="95000"/>
              </a:schemeClr>
            </a:gs>
            <a:gs pos="100000">
              <a:schemeClr val="tx2"/>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1"/>
            </p:custDataLst>
          </p:nvPr>
        </p:nvSpPr>
        <p:spPr>
          <a:xfrm>
            <a:off x="471488" y="649175"/>
            <a:ext cx="5915025" cy="2356788"/>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2"/>
            </p:custDataLst>
          </p:nvPr>
        </p:nvSpPr>
        <p:spPr>
          <a:xfrm>
            <a:off x="471488" y="3245875"/>
            <a:ext cx="5915025" cy="7736474"/>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471488" y="11301291"/>
            <a:ext cx="1543050" cy="649175"/>
          </a:xfrm>
          <a:prstGeom prst="rect">
            <a:avLst/>
          </a:prstGeom>
        </p:spPr>
        <p:txBody>
          <a:bodyPr vert="horz" lIns="91440" tIns="45720" rIns="91440" bIns="45720" rtlCol="0" anchor="ctr">
            <a:normAutofit/>
          </a:bodyPr>
          <a:lstStyle>
            <a:lvl1pPr algn="l">
              <a:defRPr sz="90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nvPr>
        </p:nvSpPr>
        <p:spPr>
          <a:xfrm>
            <a:off x="2271713" y="11301291"/>
            <a:ext cx="2314575" cy="649175"/>
          </a:xfrm>
          <a:prstGeom prst="rect">
            <a:avLst/>
          </a:prstGeom>
        </p:spPr>
        <p:txBody>
          <a:bodyPr vert="horz" lIns="91440" tIns="45720" rIns="91440" bIns="45720" rtlCol="0" anchor="ctr">
            <a:normAutofit/>
          </a:bodyP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4843463" y="11301291"/>
            <a:ext cx="1543050" cy="649175"/>
          </a:xfrm>
          <a:prstGeom prst="rect">
            <a:avLst/>
          </a:prstGeom>
        </p:spPr>
        <p:txBody>
          <a:bodyPr vert="horz" lIns="91440" tIns="45720" rIns="91440" bIns="45720" rtlCol="0" anchor="ctr">
            <a:normAutofit/>
          </a:bodyPr>
          <a:lstStyle>
            <a:lvl1pPr algn="r">
              <a:defRPr sz="900">
                <a:solidFill>
                  <a:schemeClr val="tx1">
                    <a:tint val="75000"/>
                  </a:schemeClr>
                </a:solidFill>
              </a:defRPr>
            </a:lvl1pPr>
          </a:lstStyle>
          <a:p>
            <a:fld id="{49AE70B2-8BF9-45C0-BB95-33D1B9D3A854}" type="slidenum">
              <a:rPr lang="zh-CN" altLang="en-US" smtClean="0"/>
            </a:fld>
            <a:endParaRPr lang="zh-CN" altLang="en-US"/>
          </a:p>
        </p:txBody>
      </p:sp>
      <p:sp>
        <p:nvSpPr>
          <p:cNvPr id="7" name="KSO_TEMPLATE" hidden="1"/>
          <p:cNvSpPr/>
          <p:nvPr userDrawn="1">
            <p:custDataLst>
              <p:tags r:id="rId13"/>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685800" rtl="0" eaLnBrk="1" latinLnBrk="0" hangingPunct="1">
        <a:lnSpc>
          <a:spcPct val="90000"/>
        </a:lnSpc>
        <a:spcBef>
          <a:spcPct val="0"/>
        </a:spcBef>
        <a:buNone/>
        <a:defRPr sz="30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7.xml"/><Relationship Id="rId4" Type="http://schemas.openxmlformats.org/officeDocument/2006/relationships/tags" Target="../tags/tag6.xml"/><Relationship Id="rId3" Type="http://schemas.openxmlformats.org/officeDocument/2006/relationships/tags" Target="../tags/tag5.xml"/><Relationship Id="rId2" Type="http://schemas.openxmlformats.org/officeDocument/2006/relationships/image" Target="../media/image1.png"/><Relationship Id="rId1" Type="http://schemas.openxmlformats.org/officeDocument/2006/relationships/tags" Target="../tags/tag4.xml"/></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27.xml"/><Relationship Id="rId3" Type="http://schemas.openxmlformats.org/officeDocument/2006/relationships/image" Target="../media/image30.png"/><Relationship Id="rId2" Type="http://schemas.openxmlformats.org/officeDocument/2006/relationships/tags" Target="../tags/tag26.xml"/><Relationship Id="rId1"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2.jpeg"/><Relationship Id="rId1" Type="http://schemas.openxmlformats.org/officeDocument/2006/relationships/image" Target="../media/image31.jpeg"/></Relationships>
</file>

<file path=ppt/slides/_rels/slide12.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xml"/><Relationship Id="rId1" Type="http://schemas.openxmlformats.org/officeDocument/2006/relationships/tags" Target="../tags/tag11.xml"/></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tags" Target="../tags/tag13.xml"/></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4.xml"/><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jpeg"/></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tags" Target="../tags/tag17.xml"/><Relationship Id="rId4" Type="http://schemas.openxmlformats.org/officeDocument/2006/relationships/image" Target="../media/image14.png"/><Relationship Id="rId3" Type="http://schemas.openxmlformats.org/officeDocument/2006/relationships/tags" Target="../tags/tag16.xml"/><Relationship Id="rId2" Type="http://schemas.openxmlformats.org/officeDocument/2006/relationships/image" Target="../media/image13.png"/><Relationship Id="rId1" Type="http://schemas.openxmlformats.org/officeDocument/2006/relationships/tags" Target="../tags/tag15.xml"/></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_rels/slide9.xml.rels><?xml version="1.0" encoding="UTF-8" standalone="yes"?>
<Relationships xmlns="http://schemas.openxmlformats.org/package/2006/relationships"><Relationship Id="rId9" Type="http://schemas.openxmlformats.org/officeDocument/2006/relationships/tags" Target="../tags/tag23.xml"/><Relationship Id="rId8" Type="http://schemas.openxmlformats.org/officeDocument/2006/relationships/image" Target="../media/image25.png"/><Relationship Id="rId7" Type="http://schemas.openxmlformats.org/officeDocument/2006/relationships/tags" Target="../tags/tag22.xml"/><Relationship Id="rId6" Type="http://schemas.openxmlformats.org/officeDocument/2006/relationships/image" Target="../media/image24.png"/><Relationship Id="rId5" Type="http://schemas.openxmlformats.org/officeDocument/2006/relationships/tags" Target="../tags/tag21.xml"/><Relationship Id="rId4" Type="http://schemas.openxmlformats.org/officeDocument/2006/relationships/image" Target="../media/image23.png"/><Relationship Id="rId3" Type="http://schemas.openxmlformats.org/officeDocument/2006/relationships/tags" Target="../tags/tag20.xml"/><Relationship Id="rId2" Type="http://schemas.openxmlformats.org/officeDocument/2006/relationships/image" Target="../media/image22.png"/><Relationship Id="rId15" Type="http://schemas.openxmlformats.org/officeDocument/2006/relationships/slideLayout" Target="../slideLayouts/slideLayout2.xml"/><Relationship Id="rId14" Type="http://schemas.openxmlformats.org/officeDocument/2006/relationships/image" Target="../media/image28.png"/><Relationship Id="rId13" Type="http://schemas.openxmlformats.org/officeDocument/2006/relationships/tags" Target="../tags/tag25.xml"/><Relationship Id="rId12" Type="http://schemas.openxmlformats.org/officeDocument/2006/relationships/image" Target="../media/image27.png"/><Relationship Id="rId11" Type="http://schemas.openxmlformats.org/officeDocument/2006/relationships/tags" Target="../tags/tag24.xml"/><Relationship Id="rId10" Type="http://schemas.openxmlformats.org/officeDocument/2006/relationships/image" Target="../media/image26.png"/><Relationship Id="rId1" Type="http://schemas.openxmlformats.org/officeDocument/2006/relationships/tags" Target="../tags/tag1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1" name="文本框 10"/>
          <p:cNvSpPr txBox="1"/>
          <p:nvPr/>
        </p:nvSpPr>
        <p:spPr>
          <a:xfrm>
            <a:off x="1776730" y="9141460"/>
            <a:ext cx="5008245" cy="1586230"/>
          </a:xfrm>
          <a:prstGeom prst="rect">
            <a:avLst/>
          </a:prstGeom>
          <a:noFill/>
        </p:spPr>
        <p:txBody>
          <a:bodyPr wrap="square" rtlCol="0" anchor="t">
            <a:spAutoFit/>
          </a:bodyPr>
          <a:p>
            <a:pPr algn="l">
              <a:lnSpc>
                <a:spcPct val="270000"/>
              </a:lnSpc>
            </a:pPr>
            <a:r>
              <a:rPr lang="zh-CN" altLang="en-US" b="1">
                <a:latin typeface="楷体" panose="02010609060101010101" charset="-122"/>
                <a:ea typeface="楷体" panose="02010609060101010101" charset="-122"/>
                <a:sym typeface="+mn-ea"/>
              </a:rPr>
              <a:t>出访国家： 日本（大阪</a:t>
            </a:r>
            <a:r>
              <a:rPr lang="en-US" altLang="zh-CN" b="1">
                <a:latin typeface="楷体" panose="02010609060101010101" charset="-122"/>
                <a:ea typeface="楷体" panose="02010609060101010101" charset="-122"/>
                <a:sym typeface="+mn-ea"/>
              </a:rPr>
              <a:t>·</a:t>
            </a:r>
            <a:r>
              <a:rPr lang="zh-CN" altLang="en-US" b="1">
                <a:latin typeface="楷体" panose="02010609060101010101" charset="-122"/>
                <a:ea typeface="楷体" panose="02010609060101010101" charset="-122"/>
                <a:sym typeface="+mn-ea"/>
              </a:rPr>
              <a:t>三重</a:t>
            </a:r>
            <a:r>
              <a:rPr lang="en-US" altLang="zh-CN" b="1">
                <a:latin typeface="楷体" panose="02010609060101010101" charset="-122"/>
                <a:ea typeface="楷体" panose="02010609060101010101" charset="-122"/>
                <a:sym typeface="+mn-ea"/>
              </a:rPr>
              <a:t>·</a:t>
            </a:r>
            <a:r>
              <a:rPr lang="zh-CN" altLang="en-US" b="1">
                <a:latin typeface="楷体" panose="02010609060101010101" charset="-122"/>
                <a:ea typeface="楷体" panose="02010609060101010101" charset="-122"/>
                <a:sym typeface="+mn-ea"/>
              </a:rPr>
              <a:t>山形</a:t>
            </a:r>
            <a:r>
              <a:rPr lang="en-US" altLang="zh-CN" b="1">
                <a:latin typeface="楷体" panose="02010609060101010101" charset="-122"/>
                <a:ea typeface="楷体" panose="02010609060101010101" charset="-122"/>
                <a:sym typeface="+mn-ea"/>
              </a:rPr>
              <a:t>·</a:t>
            </a:r>
            <a:r>
              <a:rPr lang="zh-CN" altLang="en-US" b="1">
                <a:latin typeface="楷体" panose="02010609060101010101" charset="-122"/>
                <a:ea typeface="楷体" panose="02010609060101010101" charset="-122"/>
                <a:sym typeface="+mn-ea"/>
              </a:rPr>
              <a:t>青森）</a:t>
            </a:r>
            <a:endParaRPr lang="zh-CN" altLang="en-US" b="1">
              <a:solidFill>
                <a:schemeClr val="tx1"/>
              </a:solidFill>
              <a:latin typeface="楷体" panose="02010609060101010101" charset="-122"/>
              <a:ea typeface="楷体" panose="02010609060101010101" charset="-122"/>
            </a:endParaRPr>
          </a:p>
          <a:p>
            <a:pPr algn="l">
              <a:lnSpc>
                <a:spcPct val="270000"/>
              </a:lnSpc>
            </a:pPr>
            <a:r>
              <a:rPr lang="zh-CN" altLang="en-US" b="1">
                <a:latin typeface="楷体" panose="02010609060101010101" charset="-122"/>
                <a:ea typeface="楷体" panose="02010609060101010101" charset="-122"/>
                <a:sym typeface="+mn-ea"/>
              </a:rPr>
              <a:t>出访时间：</a:t>
            </a:r>
            <a:r>
              <a:rPr lang="zh-CN" altLang="en-US" b="1">
                <a:latin typeface="楷体" panose="02010609060101010101" charset="-122"/>
                <a:ea typeface="楷体" panose="02010609060101010101" charset="-122"/>
                <a:cs typeface="楷体" panose="02010609060101010101" charset="-122"/>
                <a:sym typeface="+mn-ea"/>
              </a:rPr>
              <a:t> 吉日启程</a:t>
            </a:r>
            <a:r>
              <a:rPr lang="en-US" altLang="zh-CN" b="1">
                <a:latin typeface="楷体" panose="02010609060101010101" charset="-122"/>
                <a:ea typeface="楷体" panose="02010609060101010101" charset="-122"/>
                <a:cs typeface="楷体" panose="02010609060101010101" charset="-122"/>
                <a:sym typeface="+mn-ea"/>
              </a:rPr>
              <a:t>  7</a:t>
            </a:r>
            <a:r>
              <a:rPr lang="zh-CN" altLang="en-US" b="1">
                <a:latin typeface="楷体" panose="02010609060101010101" charset="-122"/>
                <a:ea typeface="楷体" panose="02010609060101010101" charset="-122"/>
                <a:cs typeface="楷体" panose="02010609060101010101" charset="-122"/>
                <a:sym typeface="+mn-ea"/>
              </a:rPr>
              <a:t>天</a:t>
            </a:r>
            <a:r>
              <a:rPr lang="en-US" altLang="zh-CN" b="1">
                <a:latin typeface="楷体" panose="02010609060101010101" charset="-122"/>
                <a:ea typeface="楷体" panose="02010609060101010101" charset="-122"/>
                <a:cs typeface="楷体" panose="02010609060101010101" charset="-122"/>
                <a:sym typeface="+mn-ea"/>
              </a:rPr>
              <a:t>6</a:t>
            </a:r>
            <a:r>
              <a:rPr lang="zh-CN" altLang="en-US" b="1">
                <a:latin typeface="楷体" panose="02010609060101010101" charset="-122"/>
                <a:ea typeface="楷体" panose="02010609060101010101" charset="-122"/>
                <a:cs typeface="楷体" panose="02010609060101010101" charset="-122"/>
                <a:sym typeface="+mn-ea"/>
              </a:rPr>
              <a:t>晚 </a:t>
            </a:r>
            <a:endParaRPr lang="zh-CN" altLang="en-US"/>
          </a:p>
        </p:txBody>
      </p:sp>
      <p:pic>
        <p:nvPicPr>
          <p:cNvPr id="37889" name="图片 6"/>
          <p:cNvPicPr>
            <a:picLocks noChangeAspect="1"/>
          </p:cNvPicPr>
          <p:nvPr>
            <p:custDataLst>
              <p:tags r:id="rId1"/>
            </p:custDataLst>
          </p:nvPr>
        </p:nvPicPr>
        <p:blipFill>
          <a:blip r:embed="rId2"/>
          <a:stretch>
            <a:fillRect/>
          </a:stretch>
        </p:blipFill>
        <p:spPr>
          <a:xfrm>
            <a:off x="-9525" y="3643313"/>
            <a:ext cx="6873875" cy="3492500"/>
          </a:xfrm>
          <a:prstGeom prst="rect">
            <a:avLst/>
          </a:prstGeom>
          <a:noFill/>
          <a:ln w="9525">
            <a:noFill/>
          </a:ln>
        </p:spPr>
      </p:pic>
      <p:sp>
        <p:nvSpPr>
          <p:cNvPr id="37890" name="文本框 3"/>
          <p:cNvSpPr txBox="1"/>
          <p:nvPr>
            <p:custDataLst>
              <p:tags r:id="rId3"/>
            </p:custDataLst>
          </p:nvPr>
        </p:nvSpPr>
        <p:spPr>
          <a:xfrm>
            <a:off x="276225" y="2635250"/>
            <a:ext cx="6307138" cy="582613"/>
          </a:xfrm>
          <a:prstGeom prst="rect">
            <a:avLst/>
          </a:prstGeom>
          <a:noFill/>
          <a:ln w="9525">
            <a:noFill/>
          </a:ln>
        </p:spPr>
        <p:txBody>
          <a:bodyPr wrap="none" anchor="t" anchorCtr="0">
            <a:spAutoFit/>
          </a:bodyPr>
          <a:p>
            <a:pPr algn="ctr"/>
            <a:r>
              <a:rPr lang="zh-CN" altLang="en-US" sz="3200" b="1" dirty="0">
                <a:latin typeface="楷体" panose="02010609060101010101" charset="-122"/>
                <a:ea typeface="楷体" panose="02010609060101010101" charset="-122"/>
              </a:rPr>
              <a:t>日本生态</a:t>
            </a:r>
            <a:r>
              <a:rPr lang="en-US" altLang="zh-CN" sz="3200" b="1" dirty="0">
                <a:latin typeface="楷体" panose="02010609060101010101" charset="-122"/>
                <a:ea typeface="楷体" panose="02010609060101010101" charset="-122"/>
              </a:rPr>
              <a:t>·</a:t>
            </a:r>
            <a:r>
              <a:rPr lang="zh-CN" altLang="en-US" sz="3200" b="1" dirty="0">
                <a:latin typeface="楷体" panose="02010609060101010101" charset="-122"/>
                <a:ea typeface="楷体" panose="02010609060101010101" charset="-122"/>
              </a:rPr>
              <a:t>观光农业赴日探索之旅</a:t>
            </a:r>
            <a:endParaRPr lang="zh-CN" altLang="en-US" sz="3200" b="1" dirty="0">
              <a:latin typeface="楷体" panose="02010609060101010101" charset="-122"/>
              <a:ea typeface="楷体" panose="02010609060101010101" charset="-122"/>
            </a:endParaRPr>
          </a:p>
        </p:txBody>
      </p:sp>
      <p:sp>
        <p:nvSpPr>
          <p:cNvPr id="37891" name="文本框 5"/>
          <p:cNvSpPr txBox="1"/>
          <p:nvPr>
            <p:custDataLst>
              <p:tags r:id="rId4"/>
            </p:custDataLst>
          </p:nvPr>
        </p:nvSpPr>
        <p:spPr>
          <a:xfrm>
            <a:off x="419100" y="7453313"/>
            <a:ext cx="6019800" cy="681037"/>
          </a:xfrm>
          <a:prstGeom prst="rect">
            <a:avLst/>
          </a:prstGeom>
          <a:noFill/>
          <a:ln w="9525">
            <a:noFill/>
          </a:ln>
        </p:spPr>
        <p:txBody>
          <a:bodyPr anchor="t" anchorCtr="0">
            <a:spAutoFit/>
          </a:bodyPr>
          <a:p>
            <a:pPr algn="ctr">
              <a:lnSpc>
                <a:spcPct val="160000"/>
              </a:lnSpc>
            </a:pPr>
            <a:r>
              <a:rPr lang="zh-CN" altLang="en-US" sz="2400" b="1" dirty="0">
                <a:latin typeface="楷体" panose="02010609060101010101" charset="-122"/>
                <a:ea typeface="楷体" panose="02010609060101010101" charset="-122"/>
              </a:rPr>
              <a:t>视野决定未来   格局决定结局</a:t>
            </a:r>
            <a:endParaRPr lang="zh-CN" altLang="en-US" sz="2400" b="1" dirty="0">
              <a:latin typeface="楷体" panose="02010609060101010101" charset="-122"/>
              <a:ea typeface="楷体" panose="02010609060101010101" charset="-122"/>
            </a:endParaRPr>
          </a:p>
        </p:txBody>
      </p:sp>
      <p:sp>
        <p:nvSpPr>
          <p:cNvPr id="37893" name="文本框 1"/>
          <p:cNvSpPr txBox="1"/>
          <p:nvPr>
            <p:custDataLst>
              <p:tags r:id="rId5"/>
            </p:custDataLst>
          </p:nvPr>
        </p:nvSpPr>
        <p:spPr>
          <a:xfrm>
            <a:off x="460375" y="1457325"/>
            <a:ext cx="6019800" cy="706755"/>
          </a:xfrm>
          <a:prstGeom prst="rect">
            <a:avLst/>
          </a:prstGeom>
          <a:noFill/>
          <a:ln w="9525">
            <a:noFill/>
          </a:ln>
        </p:spPr>
        <p:txBody>
          <a:bodyPr wrap="square" anchor="t" anchorCtr="0">
            <a:spAutoFit/>
          </a:bodyPr>
          <a:p>
            <a:r>
              <a:rPr lang="zh-CN" altLang="en-US" sz="4000" b="1" dirty="0">
                <a:solidFill>
                  <a:srgbClr val="002060"/>
                </a:solidFill>
                <a:latin typeface="楷体" panose="02010609060101010101" charset="-122"/>
                <a:ea typeface="楷体" panose="02010609060101010101" charset="-122"/>
              </a:rPr>
              <a:t>六次产业化经典研学课程</a:t>
            </a:r>
            <a:endParaRPr lang="zh-CN" altLang="en-US" sz="4000" b="1" dirty="0">
              <a:solidFill>
                <a:srgbClr val="002060"/>
              </a:solidFill>
              <a:latin typeface="楷体" panose="02010609060101010101" charset="-122"/>
              <a:ea typeface="楷体" panose="02010609060101010101"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352425" y="326390"/>
            <a:ext cx="95885" cy="6477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p>
            <a:pPr algn="ctr"/>
            <a:endParaRPr lang="zh-CN" altLang="en-US"/>
          </a:p>
        </p:txBody>
      </p:sp>
      <p:sp>
        <p:nvSpPr>
          <p:cNvPr id="6" name="文本框 5"/>
          <p:cNvSpPr txBox="1"/>
          <p:nvPr/>
        </p:nvSpPr>
        <p:spPr>
          <a:xfrm>
            <a:off x="552450" y="326390"/>
            <a:ext cx="1907540" cy="368300"/>
          </a:xfrm>
          <a:prstGeom prst="rect">
            <a:avLst/>
          </a:prstGeom>
          <a:noFill/>
        </p:spPr>
        <p:txBody>
          <a:bodyPr wrap="none" rtlCol="0">
            <a:spAutoFit/>
          </a:bodyPr>
          <a:p>
            <a:r>
              <a:rPr lang="zh-CN" altLang="en-US" b="1">
                <a:latin typeface="楷体" panose="02010609060101010101" charset="-122"/>
                <a:ea typeface="楷体" panose="02010609060101010101" charset="-122"/>
                <a:cs typeface="楷体" panose="02010609060101010101" charset="-122"/>
              </a:rPr>
              <a:t>行程亮点 专家篇</a:t>
            </a:r>
            <a:endParaRPr lang="zh-CN" altLang="en-US" b="1">
              <a:latin typeface="楷体" panose="02010609060101010101" charset="-122"/>
              <a:ea typeface="楷体" panose="02010609060101010101" charset="-122"/>
              <a:cs typeface="楷体" panose="02010609060101010101" charset="-122"/>
            </a:endParaRPr>
          </a:p>
        </p:txBody>
      </p:sp>
      <p:sp>
        <p:nvSpPr>
          <p:cNvPr id="7" name="文本框 6"/>
          <p:cNvSpPr txBox="1"/>
          <p:nvPr/>
        </p:nvSpPr>
        <p:spPr>
          <a:xfrm>
            <a:off x="552450" y="694690"/>
            <a:ext cx="2137410" cy="368300"/>
          </a:xfrm>
          <a:prstGeom prst="rect">
            <a:avLst/>
          </a:prstGeom>
          <a:noFill/>
        </p:spPr>
        <p:txBody>
          <a:bodyPr wrap="none" rtlCol="0">
            <a:spAutoFit/>
          </a:bodyPr>
          <a:p>
            <a:r>
              <a:rPr lang="zh-CN" altLang="en-US" b="1">
                <a:solidFill>
                  <a:srgbClr val="0070C0"/>
                </a:solidFill>
                <a:latin typeface="楷体" panose="02010609060101010101" charset="-122"/>
                <a:ea typeface="楷体" panose="02010609060101010101" charset="-122"/>
              </a:rPr>
              <a:t>名师伴读 解析精髓</a:t>
            </a:r>
            <a:endParaRPr lang="zh-CN" altLang="en-US" b="1">
              <a:solidFill>
                <a:srgbClr val="0070C0"/>
              </a:solidFill>
              <a:latin typeface="楷体" panose="02010609060101010101" charset="-122"/>
              <a:ea typeface="楷体" panose="02010609060101010101" charset="-122"/>
            </a:endParaRPr>
          </a:p>
        </p:txBody>
      </p:sp>
      <p:sp>
        <p:nvSpPr>
          <p:cNvPr id="8" name="文本框 7"/>
          <p:cNvSpPr txBox="1"/>
          <p:nvPr/>
        </p:nvSpPr>
        <p:spPr>
          <a:xfrm>
            <a:off x="552450" y="1062990"/>
            <a:ext cx="6163310" cy="368300"/>
          </a:xfrm>
          <a:prstGeom prst="rect">
            <a:avLst/>
          </a:prstGeom>
          <a:noFill/>
        </p:spPr>
        <p:txBody>
          <a:bodyPr wrap="none" rtlCol="0">
            <a:spAutoFit/>
          </a:bodyPr>
          <a:p>
            <a:pPr algn="l"/>
            <a:r>
              <a:rPr lang="en-US" altLang="zh-CN" b="1">
                <a:latin typeface="楷体" panose="02010609060101010101" charset="-122"/>
                <a:ea typeface="楷体" panose="02010609060101010101" charset="-122"/>
              </a:rPr>
              <a:t>—— </a:t>
            </a:r>
            <a:r>
              <a:rPr lang="zh-CN" altLang="en-US" b="1">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sym typeface="+mn-ea"/>
              </a:rPr>
              <a:t>小森一秀：</a:t>
            </a:r>
            <a:r>
              <a:rPr lang="zh-CN" altLang="en-US" b="1">
                <a:latin typeface="楷体" panose="02010609060101010101" charset="-122"/>
                <a:ea typeface="楷体" panose="02010609060101010101" charset="-122"/>
              </a:rPr>
              <a:t>日本生态农业专家</a:t>
            </a:r>
            <a:r>
              <a:rPr lang="en-US" altLang="zh-CN" b="1">
                <a:latin typeface="楷体" panose="02010609060101010101" charset="-122"/>
                <a:ea typeface="楷体" panose="02010609060101010101" charset="-122"/>
              </a:rPr>
              <a:t>/</a:t>
            </a:r>
            <a:r>
              <a:rPr lang="zh-CN" altLang="en-US" b="1">
                <a:latin typeface="楷体" panose="02010609060101010101" charset="-122"/>
                <a:ea typeface="楷体" panose="02010609060101010101" charset="-122"/>
              </a:rPr>
              <a:t>JPF中日地方创生顾问</a:t>
            </a:r>
            <a:r>
              <a:rPr lang="en-US" altLang="zh-CN" b="1">
                <a:latin typeface="楷体" panose="02010609060101010101" charset="-122"/>
                <a:ea typeface="楷体" panose="02010609060101010101" charset="-122"/>
              </a:rPr>
              <a:t> </a:t>
            </a:r>
            <a:endParaRPr lang="zh-CN" altLang="en-US" sz="1600" b="1">
              <a:latin typeface="楷体" panose="02010609060101010101" charset="-122"/>
              <a:ea typeface="楷体" panose="02010609060101010101" charset="-122"/>
            </a:endParaRPr>
          </a:p>
        </p:txBody>
      </p:sp>
      <p:sp>
        <p:nvSpPr>
          <p:cNvPr id="16" name="文本框 15"/>
          <p:cNvSpPr txBox="1"/>
          <p:nvPr/>
        </p:nvSpPr>
        <p:spPr>
          <a:xfrm>
            <a:off x="154305" y="7885430"/>
            <a:ext cx="3569970" cy="3709035"/>
          </a:xfrm>
          <a:prstGeom prst="rect">
            <a:avLst/>
          </a:prstGeom>
          <a:noFill/>
        </p:spPr>
        <p:txBody>
          <a:bodyPr wrap="square" rtlCol="0">
            <a:spAutoFit/>
          </a:bodyPr>
          <a:p>
            <a:pPr>
              <a:lnSpc>
                <a:spcPct val="140000"/>
              </a:lnSpc>
            </a:pPr>
            <a:r>
              <a:rPr lang="zh-CN" altLang="en-US" sz="1200" b="1">
                <a:latin typeface="楷体" panose="02010609060101010101" charset="-122"/>
                <a:ea typeface="楷体" panose="02010609060101010101" charset="-122"/>
                <a:cs typeface="楷体" panose="02010609060101010101" charset="-122"/>
              </a:rPr>
              <a:t>☆履历 </a:t>
            </a:r>
            <a:endParaRPr lang="zh-CN" altLang="en-US" sz="1200" b="1">
              <a:latin typeface="楷体" panose="02010609060101010101" charset="-122"/>
              <a:ea typeface="楷体" panose="02010609060101010101" charset="-122"/>
              <a:cs typeface="楷体" panose="02010609060101010101" charset="-122"/>
            </a:endParaRPr>
          </a:p>
          <a:p>
            <a:pPr marL="171450" indent="-171450">
              <a:lnSpc>
                <a:spcPct val="140000"/>
              </a:lnSpc>
              <a:buFont typeface="Wingdings" panose="05000000000000000000" charset="0"/>
              <a:buChar char="l"/>
            </a:pPr>
            <a:r>
              <a:rPr lang="zh-CN" altLang="en-US" sz="1200" b="1">
                <a:latin typeface="楷体" panose="02010609060101010101" charset="-122"/>
                <a:ea typeface="楷体" panose="02010609060101010101" charset="-122"/>
                <a:cs typeface="楷体" panose="02010609060101010101" charset="-122"/>
              </a:rPr>
              <a:t>1968年12月</a:t>
            </a:r>
            <a:r>
              <a:rPr lang="en-US" altLang="zh-CN" sz="1200" b="1">
                <a:latin typeface="楷体" panose="02010609060101010101" charset="-122"/>
                <a:ea typeface="楷体" panose="02010609060101010101" charset="-122"/>
                <a:cs typeface="楷体" panose="02010609060101010101" charset="-122"/>
              </a:rPr>
              <a:t> </a:t>
            </a:r>
            <a:r>
              <a:rPr lang="zh-CN" altLang="en-US" sz="1200" b="1">
                <a:latin typeface="楷体" panose="02010609060101010101" charset="-122"/>
                <a:ea typeface="楷体" panose="02010609060101010101" charset="-122"/>
                <a:cs typeface="楷体" panose="02010609060101010101" charset="-122"/>
              </a:rPr>
              <a:t>出生于神奈川县川崎市 </a:t>
            </a:r>
            <a:endParaRPr lang="zh-CN" altLang="en-US" sz="1200" b="1">
              <a:latin typeface="楷体" panose="02010609060101010101" charset="-122"/>
              <a:ea typeface="楷体" panose="02010609060101010101" charset="-122"/>
              <a:cs typeface="楷体" panose="02010609060101010101" charset="-122"/>
            </a:endParaRPr>
          </a:p>
          <a:p>
            <a:pPr marL="171450" indent="-171450">
              <a:lnSpc>
                <a:spcPct val="140000"/>
              </a:lnSpc>
              <a:buFont typeface="Wingdings" panose="05000000000000000000" charset="0"/>
              <a:buChar char="l"/>
            </a:pPr>
            <a:r>
              <a:rPr lang="zh-CN" altLang="en-US" sz="1200" b="1">
                <a:latin typeface="楷体" panose="02010609060101010101" charset="-122"/>
                <a:ea typeface="楷体" panose="02010609060101010101" charset="-122"/>
                <a:cs typeface="楷体" panose="02010609060101010101" charset="-122"/>
              </a:rPr>
              <a:t>1987年3月</a:t>
            </a:r>
            <a:r>
              <a:rPr lang="en-US" altLang="zh-CN" sz="1200" b="1">
                <a:latin typeface="楷体" panose="02010609060101010101" charset="-122"/>
                <a:ea typeface="楷体" panose="02010609060101010101" charset="-122"/>
                <a:cs typeface="楷体" panose="02010609060101010101" charset="-122"/>
              </a:rPr>
              <a:t> </a:t>
            </a:r>
            <a:r>
              <a:rPr lang="zh-CN" altLang="en-US" sz="1200" b="1">
                <a:latin typeface="楷体" panose="02010609060101010101" charset="-122"/>
                <a:ea typeface="楷体" panose="02010609060101010101" charset="-122"/>
                <a:cs typeface="楷体" panose="02010609060101010101" charset="-122"/>
              </a:rPr>
              <a:t>国学院大学久我山高中毕业 </a:t>
            </a:r>
            <a:endParaRPr lang="zh-CN" altLang="en-US" sz="1200" b="1">
              <a:latin typeface="楷体" panose="02010609060101010101" charset="-122"/>
              <a:ea typeface="楷体" panose="02010609060101010101" charset="-122"/>
              <a:cs typeface="楷体" panose="02010609060101010101" charset="-122"/>
            </a:endParaRPr>
          </a:p>
          <a:p>
            <a:pPr marL="171450" indent="-171450">
              <a:lnSpc>
                <a:spcPct val="140000"/>
              </a:lnSpc>
              <a:buFont typeface="Wingdings" panose="05000000000000000000" charset="0"/>
              <a:buChar char="l"/>
            </a:pPr>
            <a:r>
              <a:rPr lang="zh-CN" altLang="en-US" sz="1200" b="1">
                <a:latin typeface="楷体" panose="02010609060101010101" charset="-122"/>
                <a:ea typeface="楷体" panose="02010609060101010101" charset="-122"/>
                <a:cs typeface="楷体" panose="02010609060101010101" charset="-122"/>
              </a:rPr>
              <a:t>1991年3月</a:t>
            </a:r>
            <a:r>
              <a:rPr lang="en-US" altLang="zh-CN" sz="1200" b="1">
                <a:latin typeface="楷体" panose="02010609060101010101" charset="-122"/>
                <a:ea typeface="楷体" panose="02010609060101010101" charset="-122"/>
                <a:cs typeface="楷体" panose="02010609060101010101" charset="-122"/>
              </a:rPr>
              <a:t> </a:t>
            </a:r>
            <a:r>
              <a:rPr lang="zh-CN" altLang="en-US" sz="1200" b="1">
                <a:latin typeface="楷体" panose="02010609060101010101" charset="-122"/>
                <a:ea typeface="楷体" panose="02010609060101010101" charset="-122"/>
                <a:cs typeface="楷体" panose="02010609060101010101" charset="-122"/>
              </a:rPr>
              <a:t>毕业于立教大学社会学系 </a:t>
            </a:r>
            <a:endParaRPr lang="zh-CN" altLang="en-US" sz="1200" b="1">
              <a:latin typeface="楷体" panose="02010609060101010101" charset="-122"/>
              <a:ea typeface="楷体" panose="02010609060101010101" charset="-122"/>
              <a:cs typeface="楷体" panose="02010609060101010101" charset="-122"/>
            </a:endParaRPr>
          </a:p>
          <a:p>
            <a:pPr marL="171450" indent="-171450">
              <a:lnSpc>
                <a:spcPct val="140000"/>
              </a:lnSpc>
              <a:buFont typeface="Wingdings" panose="05000000000000000000" charset="0"/>
              <a:buChar char="l"/>
            </a:pPr>
            <a:r>
              <a:rPr lang="zh-CN" altLang="en-US" sz="1200" b="1">
                <a:latin typeface="楷体" panose="02010609060101010101" charset="-122"/>
                <a:ea typeface="楷体" panose="02010609060101010101" charset="-122"/>
                <a:cs typeface="楷体" panose="02010609060101010101" charset="-122"/>
              </a:rPr>
              <a:t>1991年4月</a:t>
            </a:r>
            <a:r>
              <a:rPr lang="en-US" altLang="zh-CN" sz="1200" b="1">
                <a:latin typeface="楷体" panose="02010609060101010101" charset="-122"/>
                <a:ea typeface="楷体" panose="02010609060101010101" charset="-122"/>
                <a:cs typeface="楷体" panose="02010609060101010101" charset="-122"/>
              </a:rPr>
              <a:t> </a:t>
            </a:r>
            <a:r>
              <a:rPr lang="zh-CN" altLang="en-US" sz="1200" b="1">
                <a:latin typeface="楷体" panose="02010609060101010101" charset="-122"/>
                <a:ea typeface="楷体" panose="02010609060101010101" charset="-122"/>
                <a:cs typeface="楷体" panose="02010609060101010101" charset="-122"/>
              </a:rPr>
              <a:t>就职于株式会社普莱克研究所 </a:t>
            </a:r>
            <a:endParaRPr lang="zh-CN" altLang="en-US" sz="1200" b="1">
              <a:latin typeface="楷体" panose="02010609060101010101" charset="-122"/>
              <a:ea typeface="楷体" panose="02010609060101010101" charset="-122"/>
              <a:cs typeface="楷体" panose="02010609060101010101" charset="-122"/>
            </a:endParaRPr>
          </a:p>
          <a:p>
            <a:pPr marL="171450" indent="-171450">
              <a:lnSpc>
                <a:spcPct val="140000"/>
              </a:lnSpc>
              <a:buFont typeface="Wingdings" panose="05000000000000000000" charset="0"/>
              <a:buChar char="l"/>
            </a:pPr>
            <a:r>
              <a:rPr lang="zh-CN" altLang="en-US" sz="1200" b="1">
                <a:latin typeface="楷体" panose="02010609060101010101" charset="-122"/>
                <a:ea typeface="楷体" panose="02010609060101010101" charset="-122"/>
                <a:cs typeface="楷体" panose="02010609060101010101" charset="-122"/>
              </a:rPr>
              <a:t>2007年10月</a:t>
            </a:r>
            <a:r>
              <a:rPr lang="en-US" altLang="zh-CN" sz="1200" b="1">
                <a:latin typeface="楷体" panose="02010609060101010101" charset="-122"/>
                <a:ea typeface="楷体" panose="02010609060101010101" charset="-122"/>
                <a:cs typeface="楷体" panose="02010609060101010101" charset="-122"/>
              </a:rPr>
              <a:t> </a:t>
            </a:r>
            <a:r>
              <a:rPr lang="zh-CN" altLang="en-US" sz="1200" b="1">
                <a:latin typeface="楷体" panose="02010609060101010101" charset="-122"/>
                <a:ea typeface="楷体" panose="02010609060101010101" charset="-122"/>
                <a:cs typeface="楷体" panose="02010609060101010101" charset="-122"/>
              </a:rPr>
              <a:t>农事组合法人mokumoku手工农场 </a:t>
            </a:r>
            <a:endParaRPr lang="zh-CN" altLang="en-US" sz="1200" b="1">
              <a:latin typeface="楷体" panose="02010609060101010101" charset="-122"/>
              <a:ea typeface="楷体" panose="02010609060101010101" charset="-122"/>
              <a:cs typeface="楷体" panose="02010609060101010101" charset="-122"/>
            </a:endParaRPr>
          </a:p>
          <a:p>
            <a:pPr marL="171450" indent="-171450">
              <a:lnSpc>
                <a:spcPct val="140000"/>
              </a:lnSpc>
              <a:buFont typeface="Wingdings" panose="05000000000000000000" charset="0"/>
              <a:buChar char="l"/>
            </a:pPr>
            <a:r>
              <a:rPr lang="zh-CN" altLang="en-US" sz="1200" b="1">
                <a:latin typeface="楷体" panose="02010609060101010101" charset="-122"/>
                <a:ea typeface="楷体" panose="02010609060101010101" charset="-122"/>
                <a:cs typeface="楷体" panose="02010609060101010101" charset="-122"/>
              </a:rPr>
              <a:t>2008年4月</a:t>
            </a:r>
            <a:r>
              <a:rPr lang="en-US" altLang="zh-CN" sz="1200" b="1">
                <a:latin typeface="楷体" panose="02010609060101010101" charset="-122"/>
                <a:ea typeface="楷体" panose="02010609060101010101" charset="-122"/>
                <a:cs typeface="楷体" panose="02010609060101010101" charset="-122"/>
              </a:rPr>
              <a:t> </a:t>
            </a:r>
            <a:r>
              <a:rPr lang="zh-CN" altLang="en-US" sz="1200" b="1">
                <a:latin typeface="楷体" panose="02010609060101010101" charset="-122"/>
                <a:ea typeface="楷体" panose="02010609060101010101" charset="-122"/>
                <a:cs typeface="楷体" panose="02010609060101010101" charset="-122"/>
              </a:rPr>
              <a:t>兼任栾流农村产业研究所首席研究员 </a:t>
            </a:r>
            <a:endParaRPr lang="zh-CN" altLang="en-US" sz="1200" b="1">
              <a:latin typeface="楷体" panose="02010609060101010101" charset="-122"/>
              <a:ea typeface="楷体" panose="02010609060101010101" charset="-122"/>
              <a:cs typeface="楷体" panose="02010609060101010101" charset="-122"/>
            </a:endParaRPr>
          </a:p>
          <a:p>
            <a:pPr marL="171450" indent="-171450">
              <a:lnSpc>
                <a:spcPct val="140000"/>
              </a:lnSpc>
              <a:buFont typeface="Wingdings" panose="05000000000000000000" charset="0"/>
              <a:buChar char="l"/>
            </a:pPr>
            <a:r>
              <a:rPr lang="zh-CN" altLang="en-US" sz="1200" b="1">
                <a:latin typeface="楷体" panose="02010609060101010101" charset="-122"/>
                <a:ea typeface="楷体" panose="02010609060101010101" charset="-122"/>
                <a:cs typeface="楷体" panose="02010609060101010101" charset="-122"/>
              </a:rPr>
              <a:t>2013年7月</a:t>
            </a:r>
            <a:r>
              <a:rPr lang="en-US" altLang="zh-CN" sz="1200" b="1">
                <a:latin typeface="楷体" panose="02010609060101010101" charset="-122"/>
                <a:ea typeface="楷体" panose="02010609060101010101" charset="-122"/>
                <a:cs typeface="楷体" panose="02010609060101010101" charset="-122"/>
              </a:rPr>
              <a:t> </a:t>
            </a:r>
            <a:r>
              <a:rPr lang="zh-CN" altLang="en-US" sz="1200" b="1">
                <a:latin typeface="楷体" panose="02010609060101010101" charset="-122"/>
                <a:ea typeface="楷体" panose="02010609060101010101" charset="-122"/>
                <a:cs typeface="楷体" panose="02010609060101010101" charset="-122"/>
              </a:rPr>
              <a:t>株式会社mokumoku手工农场 部长 </a:t>
            </a:r>
            <a:endParaRPr lang="zh-CN" altLang="en-US" sz="1200" b="1">
              <a:latin typeface="楷体" panose="02010609060101010101" charset="-122"/>
              <a:ea typeface="楷体" panose="02010609060101010101" charset="-122"/>
              <a:cs typeface="楷体" panose="02010609060101010101" charset="-122"/>
            </a:endParaRPr>
          </a:p>
          <a:p>
            <a:pPr marL="171450" indent="-171450">
              <a:lnSpc>
                <a:spcPct val="140000"/>
              </a:lnSpc>
              <a:buFont typeface="Wingdings" panose="05000000000000000000" charset="0"/>
              <a:buChar char="l"/>
            </a:pPr>
            <a:r>
              <a:rPr lang="zh-CN" altLang="en-US" sz="1200" b="1">
                <a:latin typeface="楷体" panose="02010609060101010101" charset="-122"/>
                <a:ea typeface="楷体" panose="02010609060101010101" charset="-122"/>
                <a:cs typeface="楷体" panose="02010609060101010101" charset="-122"/>
              </a:rPr>
              <a:t>2014年6月</a:t>
            </a:r>
            <a:r>
              <a:rPr lang="en-US" altLang="zh-CN" sz="1200" b="1">
                <a:latin typeface="楷体" panose="02010609060101010101" charset="-122"/>
                <a:ea typeface="楷体" panose="02010609060101010101" charset="-122"/>
                <a:cs typeface="楷体" panose="02010609060101010101" charset="-122"/>
              </a:rPr>
              <a:t> </a:t>
            </a:r>
            <a:r>
              <a:rPr lang="zh-CN" altLang="en-US" sz="1200" b="1">
                <a:latin typeface="楷体" panose="02010609060101010101" charset="-122"/>
                <a:ea typeface="楷体" panose="02010609060101010101" charset="-122"/>
                <a:cs typeface="楷体" panose="02010609060101010101" charset="-122"/>
              </a:rPr>
              <a:t>栾流乡村产业研究所</a:t>
            </a:r>
            <a:r>
              <a:rPr lang="en-US" altLang="zh-CN" sz="1200" b="1">
                <a:latin typeface="楷体" panose="02010609060101010101" charset="-122"/>
                <a:ea typeface="楷体" panose="02010609060101010101" charset="-122"/>
                <a:cs typeface="楷体" panose="02010609060101010101" charset="-122"/>
              </a:rPr>
              <a:t> </a:t>
            </a:r>
            <a:r>
              <a:rPr lang="zh-CN" altLang="en-US" sz="1200" b="1">
                <a:latin typeface="楷体" panose="02010609060101010101" charset="-122"/>
                <a:ea typeface="楷体" panose="02010609060101010101" charset="-122"/>
                <a:cs typeface="楷体" panose="02010609060101010101" charset="-122"/>
              </a:rPr>
              <a:t>董事 </a:t>
            </a:r>
            <a:endParaRPr lang="zh-CN" altLang="en-US" sz="1200" b="1">
              <a:latin typeface="楷体" panose="02010609060101010101" charset="-122"/>
              <a:ea typeface="楷体" panose="02010609060101010101" charset="-122"/>
              <a:cs typeface="楷体" panose="02010609060101010101" charset="-122"/>
            </a:endParaRPr>
          </a:p>
          <a:p>
            <a:pPr marL="171450" indent="-171450">
              <a:lnSpc>
                <a:spcPct val="140000"/>
              </a:lnSpc>
              <a:buFont typeface="Wingdings" panose="05000000000000000000" charset="0"/>
              <a:buChar char="l"/>
            </a:pPr>
            <a:r>
              <a:rPr lang="zh-CN" altLang="en-US" sz="1200" b="1">
                <a:latin typeface="楷体" panose="02010609060101010101" charset="-122"/>
                <a:ea typeface="楷体" panose="02010609060101010101" charset="-122"/>
                <a:cs typeface="楷体" panose="02010609060101010101" charset="-122"/>
              </a:rPr>
              <a:t>2014年10月</a:t>
            </a:r>
            <a:r>
              <a:rPr lang="en-US" altLang="zh-CN" sz="1200" b="1">
                <a:latin typeface="楷体" panose="02010609060101010101" charset="-122"/>
                <a:ea typeface="楷体" panose="02010609060101010101" charset="-122"/>
                <a:cs typeface="楷体" panose="02010609060101010101" charset="-122"/>
              </a:rPr>
              <a:t> </a:t>
            </a:r>
            <a:r>
              <a:rPr lang="zh-CN" altLang="en-US" sz="1200" b="1">
                <a:latin typeface="楷体" panose="02010609060101010101" charset="-122"/>
                <a:ea typeface="楷体" panose="02010609060101010101" charset="-122"/>
                <a:cs typeface="楷体" panose="02010609060101010101" charset="-122"/>
              </a:rPr>
              <a:t>成立株式会社栾流地域产业制作所 </a:t>
            </a:r>
            <a:endParaRPr lang="zh-CN" altLang="en-US" sz="1200" b="1">
              <a:latin typeface="楷体" panose="02010609060101010101" charset="-122"/>
              <a:ea typeface="楷体" panose="02010609060101010101" charset="-122"/>
              <a:cs typeface="楷体" panose="02010609060101010101" charset="-122"/>
            </a:endParaRPr>
          </a:p>
          <a:p>
            <a:pPr marL="171450" indent="-171450">
              <a:lnSpc>
                <a:spcPct val="140000"/>
              </a:lnSpc>
              <a:buFont typeface="Wingdings" panose="05000000000000000000" charset="0"/>
              <a:buChar char="l"/>
            </a:pPr>
            <a:r>
              <a:rPr lang="zh-CN" altLang="en-US" sz="1200" b="1">
                <a:latin typeface="楷体" panose="02010609060101010101" charset="-122"/>
                <a:ea typeface="楷体" panose="02010609060101010101" charset="-122"/>
                <a:cs typeface="楷体" panose="02010609060101010101" charset="-122"/>
              </a:rPr>
              <a:t>2017年12月</a:t>
            </a:r>
            <a:r>
              <a:rPr lang="en-US" altLang="zh-CN" sz="1200" b="1">
                <a:latin typeface="楷体" panose="02010609060101010101" charset="-122"/>
                <a:ea typeface="楷体" panose="02010609060101010101" charset="-122"/>
                <a:cs typeface="楷体" panose="02010609060101010101" charset="-122"/>
              </a:rPr>
              <a:t> </a:t>
            </a:r>
            <a:r>
              <a:rPr lang="zh-CN" altLang="en-US" sz="1200" b="1">
                <a:latin typeface="楷体" panose="02010609060101010101" charset="-122"/>
                <a:ea typeface="楷体" panose="02010609060101010101" charset="-122"/>
                <a:cs typeface="楷体" panose="02010609060101010101" charset="-122"/>
              </a:rPr>
              <a:t>成立早春公司</a:t>
            </a:r>
            <a:endParaRPr lang="zh-CN" altLang="en-US" sz="1200" b="1">
              <a:latin typeface="楷体" panose="02010609060101010101" charset="-122"/>
              <a:ea typeface="楷体" panose="02010609060101010101" charset="-122"/>
              <a:cs typeface="楷体" panose="02010609060101010101" charset="-122"/>
            </a:endParaRPr>
          </a:p>
          <a:p>
            <a:pPr marL="171450" indent="-171450">
              <a:lnSpc>
                <a:spcPct val="140000"/>
              </a:lnSpc>
              <a:buFont typeface="Wingdings" panose="05000000000000000000" charset="0"/>
              <a:buChar char="l"/>
            </a:pPr>
            <a:r>
              <a:rPr lang="zh-CN" altLang="en-US" sz="1200" b="1">
                <a:latin typeface="楷体" panose="02010609060101010101" charset="-122"/>
                <a:ea typeface="楷体" panose="02010609060101010101" charset="-122"/>
                <a:cs typeface="楷体" panose="02010609060101010101" charset="-122"/>
              </a:rPr>
              <a:t>2017年12月</a:t>
            </a:r>
            <a:r>
              <a:rPr lang="en-US" altLang="zh-CN" sz="1200" b="1">
                <a:latin typeface="楷体" panose="02010609060101010101" charset="-122"/>
                <a:ea typeface="楷体" panose="02010609060101010101" charset="-122"/>
                <a:cs typeface="楷体" panose="02010609060101010101" charset="-122"/>
              </a:rPr>
              <a:t> </a:t>
            </a:r>
            <a:r>
              <a:rPr lang="zh-CN" altLang="en-US" sz="1200" b="1">
                <a:latin typeface="楷体" panose="02010609060101010101" charset="-122"/>
                <a:ea typeface="楷体" panose="02010609060101010101" charset="-122"/>
                <a:cs typeface="楷体" panose="02010609060101010101" charset="-122"/>
              </a:rPr>
              <a:t>株式会社蜻蜓设计室 CSO </a:t>
            </a:r>
            <a:endParaRPr lang="zh-CN" altLang="en-US" sz="1200" b="1">
              <a:latin typeface="楷体" panose="02010609060101010101" charset="-122"/>
              <a:ea typeface="楷体" panose="02010609060101010101" charset="-122"/>
              <a:cs typeface="楷体" panose="02010609060101010101" charset="-122"/>
            </a:endParaRPr>
          </a:p>
          <a:p>
            <a:pPr marL="171450" indent="-171450">
              <a:lnSpc>
                <a:spcPct val="140000"/>
              </a:lnSpc>
              <a:buFont typeface="Wingdings" panose="05000000000000000000" charset="0"/>
              <a:buChar char="l"/>
            </a:pPr>
            <a:r>
              <a:rPr lang="zh-CN" altLang="en-US" sz="1200" b="1">
                <a:latin typeface="楷体" panose="02010609060101010101" charset="-122"/>
                <a:ea typeface="楷体" panose="02010609060101010101" charset="-122"/>
                <a:cs typeface="楷体" panose="02010609060101010101" charset="-122"/>
              </a:rPr>
              <a:t>2019年1月</a:t>
            </a:r>
            <a:r>
              <a:rPr lang="en-US" altLang="zh-CN" sz="1200" b="1">
                <a:latin typeface="楷体" panose="02010609060101010101" charset="-122"/>
                <a:ea typeface="楷体" panose="02010609060101010101" charset="-122"/>
                <a:cs typeface="楷体" panose="02010609060101010101" charset="-122"/>
              </a:rPr>
              <a:t>  </a:t>
            </a:r>
            <a:r>
              <a:rPr lang="zh-CN" altLang="en-US" sz="1200" b="1">
                <a:latin typeface="楷体" panose="02010609060101010101" charset="-122"/>
                <a:ea typeface="楷体" panose="02010609060101010101" charset="-122"/>
                <a:cs typeface="楷体" panose="02010609060101010101" charset="-122"/>
              </a:rPr>
              <a:t>株式会社TONZAKO 设计专务董事 </a:t>
            </a:r>
            <a:endParaRPr lang="zh-CN" altLang="en-US" sz="1200" b="1">
              <a:latin typeface="楷体" panose="02010609060101010101" charset="-122"/>
              <a:ea typeface="楷体" panose="02010609060101010101" charset="-122"/>
              <a:cs typeface="楷体" panose="02010609060101010101" charset="-122"/>
            </a:endParaRPr>
          </a:p>
          <a:p>
            <a:pPr marL="171450" indent="-171450">
              <a:lnSpc>
                <a:spcPct val="140000"/>
              </a:lnSpc>
              <a:buFont typeface="Wingdings" panose="05000000000000000000" charset="0"/>
              <a:buChar char="l"/>
            </a:pPr>
            <a:r>
              <a:rPr lang="zh-CN" altLang="en-US" sz="1200" b="1">
                <a:latin typeface="楷体" panose="02010609060101010101" charset="-122"/>
                <a:ea typeface="楷体" panose="02010609060101010101" charset="-122"/>
                <a:cs typeface="楷体" panose="02010609060101010101" charset="-122"/>
              </a:rPr>
              <a:t>2022年10月</a:t>
            </a:r>
            <a:r>
              <a:rPr lang="en-US" altLang="zh-CN" sz="1200" b="1">
                <a:latin typeface="楷体" panose="02010609060101010101" charset="-122"/>
                <a:ea typeface="楷体" panose="02010609060101010101" charset="-122"/>
                <a:cs typeface="楷体" panose="02010609060101010101" charset="-122"/>
              </a:rPr>
              <a:t> </a:t>
            </a:r>
            <a:r>
              <a:rPr lang="zh-CN" altLang="en-US" sz="1200" b="1">
                <a:latin typeface="楷体" panose="02010609060101010101" charset="-122"/>
                <a:ea typeface="楷体" panose="02010609060101010101" charset="-122"/>
                <a:cs typeface="楷体" panose="02010609060101010101" charset="-122"/>
              </a:rPr>
              <a:t>株式会社爱之土山 顾问</a:t>
            </a:r>
            <a:endParaRPr lang="zh-CN" altLang="en-US" sz="1200" b="1">
              <a:latin typeface="楷体" panose="02010609060101010101" charset="-122"/>
              <a:ea typeface="楷体" panose="02010609060101010101" charset="-122"/>
              <a:cs typeface="楷体" panose="02010609060101010101" charset="-122"/>
            </a:endParaRPr>
          </a:p>
        </p:txBody>
      </p:sp>
      <p:sp>
        <p:nvSpPr>
          <p:cNvPr id="19" name="文本框 18"/>
          <p:cNvSpPr txBox="1"/>
          <p:nvPr/>
        </p:nvSpPr>
        <p:spPr>
          <a:xfrm>
            <a:off x="534670" y="1588770"/>
            <a:ext cx="5789295" cy="645160"/>
          </a:xfrm>
          <a:prstGeom prst="rect">
            <a:avLst/>
          </a:prstGeom>
          <a:noFill/>
        </p:spPr>
        <p:txBody>
          <a:bodyPr wrap="square" rtlCol="0">
            <a:spAutoFit/>
          </a:bodyPr>
          <a:p>
            <a:r>
              <a:rPr lang="zh-CN" altLang="en-US" sz="1200" b="1">
                <a:solidFill>
                  <a:srgbClr val="0070C0"/>
                </a:solidFill>
                <a:latin typeface="楷体" panose="02010609060101010101" charset="-122"/>
                <a:ea typeface="楷体" panose="02010609060101010101" charset="-122"/>
              </a:rPr>
              <a:t>擅长集客交流设施等的建设和运营、管理改善等相关的建设和管理咨询，地域活性化相关的计划制订和活动等的企划运营支援，研讨会的策划运营，相关讲演、研讨会等讲座的讲师。</a:t>
            </a:r>
            <a:endParaRPr lang="zh-CN" altLang="en-US" sz="1200" b="1">
              <a:solidFill>
                <a:srgbClr val="0070C0"/>
              </a:solidFill>
              <a:latin typeface="楷体" panose="02010609060101010101" charset="-122"/>
              <a:ea typeface="楷体" panose="02010609060101010101" charset="-122"/>
            </a:endParaRPr>
          </a:p>
        </p:txBody>
      </p:sp>
      <p:pic>
        <p:nvPicPr>
          <p:cNvPr id="2" name="图片 1"/>
          <p:cNvPicPr>
            <a:picLocks noChangeAspect="1"/>
          </p:cNvPicPr>
          <p:nvPr/>
        </p:nvPicPr>
        <p:blipFill>
          <a:blip r:embed="rId1"/>
          <a:stretch>
            <a:fillRect/>
          </a:stretch>
        </p:blipFill>
        <p:spPr>
          <a:xfrm>
            <a:off x="3894455" y="8004175"/>
            <a:ext cx="2743835" cy="3590290"/>
          </a:xfrm>
          <a:prstGeom prst="rect">
            <a:avLst/>
          </a:prstGeom>
        </p:spPr>
      </p:pic>
      <p:sp>
        <p:nvSpPr>
          <p:cNvPr id="100" name="文本框 99"/>
          <p:cNvSpPr txBox="1"/>
          <p:nvPr/>
        </p:nvSpPr>
        <p:spPr>
          <a:xfrm>
            <a:off x="231775" y="6677025"/>
            <a:ext cx="6401435" cy="1124585"/>
          </a:xfrm>
          <a:prstGeom prst="rect">
            <a:avLst/>
          </a:prstGeom>
          <a:noFill/>
        </p:spPr>
        <p:txBody>
          <a:bodyPr wrap="square" rtlCol="0">
            <a:spAutoFit/>
          </a:bodyPr>
          <a:p>
            <a:pPr lvl="0" algn="l">
              <a:lnSpc>
                <a:spcPct val="140000"/>
              </a:lnSpc>
              <a:buClrTx/>
              <a:buSzTx/>
              <a:buFontTx/>
            </a:pPr>
            <a:r>
              <a:rPr lang="zh-CN" altLang="en-US" sz="1200" b="1">
                <a:latin typeface="楷体" panose="02010609060101010101" charset="-122"/>
                <a:ea typeface="楷体" panose="02010609060101010101" charset="-122"/>
                <a:cs typeface="楷体" panose="02010609060101010101" charset="-122"/>
                <a:sym typeface="+mn-ea"/>
              </a:rPr>
              <a:t>☆</a:t>
            </a:r>
            <a:r>
              <a:rPr lang="zh-CN" altLang="en-US" sz="1200" b="1">
                <a:latin typeface="楷体" panose="02010609060101010101" charset="-122"/>
                <a:ea typeface="楷体" panose="02010609060101010101" charset="-122"/>
                <a:cs typeface="楷体" panose="02010609060101010101" charset="-122"/>
                <a:sym typeface="+mn-ea"/>
              </a:rPr>
              <a:t>持有</a:t>
            </a:r>
            <a:r>
              <a:rPr lang="zh-CN" altLang="en-US" sz="1200" b="1">
                <a:latin typeface="楷体" panose="02010609060101010101" charset="-122"/>
                <a:ea typeface="楷体" panose="02010609060101010101" charset="-122"/>
                <a:cs typeface="楷体" panose="02010609060101010101" charset="-122"/>
                <a:sym typeface="+mn-ea"/>
              </a:rPr>
              <a:t>资质</a:t>
            </a:r>
            <a:r>
              <a:rPr lang="zh-CN" altLang="en-US" sz="1200" b="1">
                <a:latin typeface="楷体" panose="02010609060101010101" charset="-122"/>
                <a:ea typeface="楷体" panose="02010609060101010101" charset="-122"/>
                <a:cs typeface="楷体" panose="02010609060101010101" charset="-122"/>
                <a:sym typeface="+mn-ea"/>
              </a:rPr>
              <a:t>·</a:t>
            </a:r>
            <a:r>
              <a:rPr lang="zh-CN" altLang="en-US" sz="1200" b="1">
                <a:latin typeface="楷体" panose="02010609060101010101" charset="-122"/>
                <a:ea typeface="楷体" panose="02010609060101010101" charset="-122"/>
                <a:cs typeface="楷体" panose="02010609060101010101" charset="-122"/>
                <a:sym typeface="+mn-ea"/>
              </a:rPr>
              <a:t>农山渔村发</a:t>
            </a:r>
            <a:r>
              <a:rPr lang="zh-CN" altLang="en-US" sz="1200" b="1">
                <a:latin typeface="楷体" panose="02010609060101010101" charset="-122"/>
                <a:ea typeface="楷体" panose="02010609060101010101" charset="-122"/>
                <a:cs typeface="楷体" panose="02010609060101010101" charset="-122"/>
                <a:sym typeface="+mn-ea"/>
              </a:rPr>
              <a:t> </a:t>
            </a:r>
            <a:r>
              <a:rPr lang="zh-CN" altLang="en-US" sz="1200" b="1">
                <a:latin typeface="楷体" panose="02010609060101010101" charset="-122"/>
                <a:ea typeface="楷体" panose="02010609060101010101" charset="-122"/>
                <a:cs typeface="楷体" panose="02010609060101010101" charset="-122"/>
                <a:sym typeface="+mn-ea"/>
              </a:rPr>
              <a:t>创新中央规划师（原第六次产业化规划师）（2014年～）</a:t>
            </a:r>
            <a:r>
              <a:rPr lang="zh-CN" altLang="en-US" sz="1200" b="1">
                <a:latin typeface="楷体" panose="02010609060101010101" charset="-122"/>
                <a:ea typeface="楷体" panose="02010609060101010101" charset="-122"/>
                <a:cs typeface="楷体" panose="02010609060101010101" charset="-122"/>
                <a:sym typeface="+mn-ea"/>
              </a:rPr>
              <a:t>·</a:t>
            </a:r>
            <a:r>
              <a:rPr lang="zh-CN" altLang="en-US" sz="1200" b="1">
                <a:latin typeface="楷体" panose="02010609060101010101" charset="-122"/>
                <a:ea typeface="楷体" panose="02010609060101010101" charset="-122"/>
                <a:cs typeface="楷体" panose="02010609060101010101" charset="-122"/>
                <a:sym typeface="+mn-ea"/>
              </a:rPr>
              <a:t>技术士（建设部门/建设环境）（第54123号）2003年5月取得</a:t>
            </a:r>
            <a:r>
              <a:rPr lang="zh-CN" altLang="en-US" sz="1200" b="1">
                <a:latin typeface="楷体" panose="02010609060101010101" charset="-122"/>
                <a:ea typeface="楷体" panose="02010609060101010101" charset="-122"/>
                <a:cs typeface="楷体" panose="02010609060101010101" charset="-122"/>
                <a:sym typeface="+mn-ea"/>
              </a:rPr>
              <a:t>·</a:t>
            </a:r>
            <a:r>
              <a:rPr lang="zh-CN" altLang="en-US" sz="1200" b="1">
                <a:latin typeface="楷体" panose="02010609060101010101" charset="-122"/>
                <a:ea typeface="楷体" panose="02010609060101010101" charset="-122"/>
                <a:cs typeface="楷体" panose="02010609060101010101" charset="-122"/>
                <a:sym typeface="+mn-ea"/>
              </a:rPr>
              <a:t>一级园林施工管理技士（编号99150196）2000年5月取得</a:t>
            </a:r>
            <a:endParaRPr lang="zh-CN" altLang="en-US" sz="1200" b="1">
              <a:latin typeface="楷体" panose="02010609060101010101" charset="-122"/>
              <a:ea typeface="楷体" panose="02010609060101010101" charset="-122"/>
              <a:cs typeface="楷体" panose="02010609060101010101" charset="-122"/>
              <a:sym typeface="+mn-ea"/>
            </a:endParaRPr>
          </a:p>
        </p:txBody>
      </p:sp>
      <p:sp>
        <p:nvSpPr>
          <p:cNvPr id="5" name="文本框 4"/>
          <p:cNvSpPr txBox="1"/>
          <p:nvPr/>
        </p:nvSpPr>
        <p:spPr>
          <a:xfrm>
            <a:off x="466090" y="2299335"/>
            <a:ext cx="5857875" cy="1568450"/>
          </a:xfrm>
          <a:prstGeom prst="rect">
            <a:avLst/>
          </a:prstGeom>
          <a:noFill/>
        </p:spPr>
        <p:txBody>
          <a:bodyPr wrap="square" rtlCol="0" anchor="t">
            <a:spAutoFit/>
          </a:bodyPr>
          <a:p>
            <a:pPr indent="0" fontAlgn="auto">
              <a:lnSpc>
                <a:spcPct val="100000"/>
              </a:lnSpc>
            </a:pPr>
            <a:r>
              <a:rPr lang="en-US" altLang="zh-CN" sz="1200">
                <a:latin typeface="楷体" panose="02010609060101010101" charset="-122"/>
                <a:ea typeface="楷体" panose="02010609060101010101" charset="-122"/>
                <a:cs typeface="楷体" panose="02010609060101010101" charset="-122"/>
              </a:rPr>
              <a:t>    </a:t>
            </a:r>
            <a:r>
              <a:rPr lang="zh-CN" altLang="en-US" sz="1200">
                <a:latin typeface="楷体" panose="02010609060101010101" charset="-122"/>
                <a:ea typeface="楷体" panose="02010609060101010101" charset="-122"/>
                <a:cs typeface="楷体" panose="02010609060101010101" charset="-122"/>
              </a:rPr>
              <a:t>小森一秀，日本著名园林规划运营师，动、植物园设计师，一级造园施工管理技士。2007年加入mokumoku农场，先后担任mokumoku农村产业研究所主任研究员、研究所部长、mokumoku制作所董事，并加入了三重县甲贺市新产业特区项目委员会。</a:t>
            </a:r>
            <a:endParaRPr lang="zh-CN" altLang="en-US" sz="1200">
              <a:latin typeface="楷体" panose="02010609060101010101" charset="-122"/>
              <a:ea typeface="楷体" panose="02010609060101010101" charset="-122"/>
              <a:cs typeface="楷体" panose="02010609060101010101" charset="-122"/>
            </a:endParaRPr>
          </a:p>
          <a:p>
            <a:pPr indent="0" fontAlgn="auto">
              <a:lnSpc>
                <a:spcPct val="100000"/>
              </a:lnSpc>
            </a:pPr>
            <a:r>
              <a:rPr lang="zh-CN" altLang="en-US" sz="1200">
                <a:latin typeface="楷体" panose="02010609060101010101" charset="-122"/>
                <a:ea typeface="楷体" panose="02010609060101010101" charset="-122"/>
                <a:cs typeface="楷体" panose="02010609060101010101" charset="-122"/>
              </a:rPr>
              <a:t> </a:t>
            </a:r>
            <a:r>
              <a:rPr lang="en-US" altLang="zh-CN" sz="1200">
                <a:latin typeface="楷体" panose="02010609060101010101" charset="-122"/>
                <a:ea typeface="楷体" panose="02010609060101010101" charset="-122"/>
                <a:cs typeface="楷体" panose="02010609060101010101" charset="-122"/>
              </a:rPr>
              <a:t>   </a:t>
            </a:r>
            <a:r>
              <a:rPr lang="zh-CN" altLang="en-US" sz="1200">
                <a:latin typeface="楷体" panose="02010609060101010101" charset="-122"/>
                <a:ea typeface="楷体" panose="02010609060101010101" charset="-122"/>
                <a:cs typeface="楷体" panose="02010609060101010101" charset="-122"/>
              </a:rPr>
              <a:t>当时的mokumoku农场正在酝酿一个宏伟的计划：六次产业化（相当于我国的三产融合），小森老师带领的mokumoku农村产业研究所进行了充分的调查、研究、规划，为农场的进阶确立的新的经营理念，</a:t>
            </a:r>
            <a:r>
              <a:rPr lang="zh-CN" altLang="en-US" sz="1200">
                <a:latin typeface="楷体" panose="02010609060101010101" charset="-122"/>
                <a:ea typeface="楷体" panose="02010609060101010101" charset="-122"/>
                <a:cs typeface="楷体" panose="02010609060101010101" charset="-122"/>
                <a:sym typeface="+mn-ea"/>
              </a:rPr>
              <a:t>在新的经营理念的指导下， mokumoku农场开始从纯粹的农业生产向现代农业、休闲旅游、田园社区为一体的田园综合体转型。</a:t>
            </a:r>
            <a:endParaRPr lang="zh-CN" altLang="en-US" sz="1200">
              <a:latin typeface="楷体" panose="02010609060101010101" charset="-122"/>
              <a:ea typeface="楷体" panose="02010609060101010101" charset="-122"/>
              <a:cs typeface="楷体" panose="02010609060101010101" charset="-122"/>
            </a:endParaRPr>
          </a:p>
          <a:p>
            <a:pPr indent="0" fontAlgn="auto">
              <a:lnSpc>
                <a:spcPct val="100000"/>
              </a:lnSpc>
            </a:pPr>
            <a:endParaRPr lang="zh-CN" altLang="en-US" sz="1200">
              <a:latin typeface="楷体" panose="02010609060101010101" charset="-122"/>
              <a:ea typeface="楷体" panose="02010609060101010101" charset="-122"/>
              <a:cs typeface="楷体" panose="02010609060101010101" charset="-122"/>
            </a:endParaRPr>
          </a:p>
        </p:txBody>
      </p:sp>
      <p:pic>
        <p:nvPicPr>
          <p:cNvPr id="9" name="图片 8"/>
          <p:cNvPicPr>
            <a:picLocks noChangeAspect="1"/>
          </p:cNvPicPr>
          <p:nvPr>
            <p:custDataLst>
              <p:tags r:id="rId2"/>
            </p:custDataLst>
          </p:nvPr>
        </p:nvPicPr>
        <p:blipFill>
          <a:blip r:embed="rId3"/>
          <a:stretch>
            <a:fillRect/>
          </a:stretch>
        </p:blipFill>
        <p:spPr>
          <a:xfrm>
            <a:off x="534670" y="3894455"/>
            <a:ext cx="2945765" cy="2580640"/>
          </a:xfrm>
          <a:prstGeom prst="rect">
            <a:avLst/>
          </a:prstGeom>
        </p:spPr>
      </p:pic>
      <p:sp>
        <p:nvSpPr>
          <p:cNvPr id="10" name="文本框 9"/>
          <p:cNvSpPr txBox="1"/>
          <p:nvPr>
            <p:custDataLst>
              <p:tags r:id="rId4"/>
            </p:custDataLst>
          </p:nvPr>
        </p:nvSpPr>
        <p:spPr>
          <a:xfrm>
            <a:off x="3588385" y="3775075"/>
            <a:ext cx="2990850" cy="2818765"/>
          </a:xfrm>
          <a:prstGeom prst="rect">
            <a:avLst/>
          </a:prstGeom>
          <a:noFill/>
        </p:spPr>
        <p:txBody>
          <a:bodyPr wrap="square" rtlCol="0" anchor="t">
            <a:noAutofit/>
          </a:bodyPr>
          <a:p>
            <a:pPr indent="0" fontAlgn="auto">
              <a:lnSpc>
                <a:spcPct val="150000"/>
              </a:lnSpc>
            </a:pPr>
            <a:r>
              <a:rPr lang="zh-CN" altLang="en-US" sz="1200">
                <a:latin typeface="楷体" panose="02010609060101010101" charset="-122"/>
                <a:ea typeface="楷体" panose="02010609060101010101" charset="-122"/>
                <a:cs typeface="楷体" panose="02010609060101010101" charset="-122"/>
              </a:rPr>
              <a:t>1.通过振兴农业来开展振兴地区的事业。</a:t>
            </a:r>
            <a:endParaRPr lang="zh-CN" altLang="en-US" sz="1200">
              <a:latin typeface="楷体" panose="02010609060101010101" charset="-122"/>
              <a:ea typeface="楷体" panose="02010609060101010101" charset="-122"/>
              <a:cs typeface="楷体" panose="02010609060101010101" charset="-122"/>
            </a:endParaRPr>
          </a:p>
          <a:p>
            <a:pPr indent="0" fontAlgn="auto">
              <a:lnSpc>
                <a:spcPct val="150000"/>
              </a:lnSpc>
            </a:pPr>
            <a:r>
              <a:rPr lang="zh-CN" altLang="en-US" sz="1200">
                <a:latin typeface="楷体" panose="02010609060101010101" charset="-122"/>
                <a:ea typeface="楷体" panose="02010609060101010101" charset="-122"/>
                <a:cs typeface="楷体" panose="02010609060101010101" charset="-122"/>
              </a:rPr>
              <a:t>2.保护地区自然和农村文化的载体。</a:t>
            </a:r>
            <a:endParaRPr lang="zh-CN" altLang="en-US" sz="1200">
              <a:latin typeface="楷体" panose="02010609060101010101" charset="-122"/>
              <a:ea typeface="楷体" panose="02010609060101010101" charset="-122"/>
              <a:cs typeface="楷体" panose="02010609060101010101" charset="-122"/>
            </a:endParaRPr>
          </a:p>
          <a:p>
            <a:pPr indent="0" fontAlgn="auto">
              <a:lnSpc>
                <a:spcPct val="150000"/>
              </a:lnSpc>
            </a:pPr>
            <a:r>
              <a:rPr lang="zh-CN" altLang="en-US" sz="1200">
                <a:latin typeface="楷体" panose="02010609060101010101" charset="-122"/>
                <a:ea typeface="楷体" panose="02010609060101010101" charset="-122"/>
                <a:cs typeface="楷体" panose="02010609060101010101" charset="-122"/>
              </a:rPr>
              <a:t>3.为了保护自然环境积极致力于环境问题。</a:t>
            </a:r>
            <a:endParaRPr lang="zh-CN" altLang="en-US" sz="1200">
              <a:latin typeface="楷体" panose="02010609060101010101" charset="-122"/>
              <a:ea typeface="楷体" panose="02010609060101010101" charset="-122"/>
              <a:cs typeface="楷体" panose="02010609060101010101" charset="-122"/>
            </a:endParaRPr>
          </a:p>
          <a:p>
            <a:pPr indent="0" fontAlgn="auto">
              <a:lnSpc>
                <a:spcPct val="150000"/>
              </a:lnSpc>
            </a:pPr>
            <a:r>
              <a:rPr lang="zh-CN" altLang="en-US" sz="1200">
                <a:latin typeface="楷体" panose="02010609060101010101" charset="-122"/>
                <a:ea typeface="楷体" panose="02010609060101010101" charset="-122"/>
                <a:cs typeface="楷体" panose="02010609060101010101" charset="-122"/>
              </a:rPr>
              <a:t>4.以美味和安心并存为主题制作。</a:t>
            </a:r>
            <a:endParaRPr lang="zh-CN" altLang="en-US" sz="1200">
              <a:latin typeface="楷体" panose="02010609060101010101" charset="-122"/>
              <a:ea typeface="楷体" panose="02010609060101010101" charset="-122"/>
              <a:cs typeface="楷体" panose="02010609060101010101" charset="-122"/>
            </a:endParaRPr>
          </a:p>
          <a:p>
            <a:pPr indent="0" fontAlgn="auto">
              <a:lnSpc>
                <a:spcPct val="150000"/>
              </a:lnSpc>
            </a:pPr>
            <a:r>
              <a:rPr lang="zh-CN" altLang="en-US" sz="1200">
                <a:latin typeface="楷体" panose="02010609060101010101" charset="-122"/>
                <a:ea typeface="楷体" panose="02010609060101010101" charset="-122"/>
                <a:cs typeface="楷体" panose="02010609060101010101" charset="-122"/>
              </a:rPr>
              <a:t>5.和消费者一起学习、了解、思考，进行让人感动的事业。</a:t>
            </a:r>
            <a:endParaRPr lang="zh-CN" altLang="en-US" sz="1200">
              <a:latin typeface="楷体" panose="02010609060101010101" charset="-122"/>
              <a:ea typeface="楷体" panose="02010609060101010101" charset="-122"/>
              <a:cs typeface="楷体" panose="02010609060101010101" charset="-122"/>
            </a:endParaRPr>
          </a:p>
          <a:p>
            <a:pPr indent="0" fontAlgn="auto">
              <a:lnSpc>
                <a:spcPct val="150000"/>
              </a:lnSpc>
            </a:pPr>
            <a:r>
              <a:rPr lang="zh-CN" altLang="en-US" sz="1200">
                <a:latin typeface="楷体" panose="02010609060101010101" charset="-122"/>
                <a:ea typeface="楷体" panose="02010609060101010101" charset="-122"/>
                <a:cs typeface="楷体" panose="02010609060101010101" charset="-122"/>
              </a:rPr>
              <a:t>6.重视心灵的丰富，创造笑容不断的充满活力的职场环境。</a:t>
            </a:r>
            <a:endParaRPr lang="zh-CN" altLang="en-US" sz="1200">
              <a:latin typeface="楷体" panose="02010609060101010101" charset="-122"/>
              <a:ea typeface="楷体" panose="02010609060101010101" charset="-122"/>
              <a:cs typeface="楷体" panose="02010609060101010101" charset="-122"/>
            </a:endParaRPr>
          </a:p>
          <a:p>
            <a:pPr indent="0" fontAlgn="auto">
              <a:lnSpc>
                <a:spcPct val="150000"/>
              </a:lnSpc>
            </a:pPr>
            <a:r>
              <a:rPr lang="zh-CN" altLang="en-US" sz="1200">
                <a:latin typeface="楷体" panose="02010609060101010101" charset="-122"/>
                <a:ea typeface="楷体" panose="02010609060101010101" charset="-122"/>
                <a:cs typeface="楷体" panose="02010609060101010101" charset="-122"/>
              </a:rPr>
              <a:t>7.以协同精神为最优先，以法令和民主规则为基础进行事业运营。</a:t>
            </a:r>
            <a:endParaRPr lang="zh-CN" altLang="en-US" sz="1200">
              <a:latin typeface="楷体" panose="02010609060101010101" charset="-122"/>
              <a:ea typeface="楷体" panose="02010609060101010101" charset="-122"/>
              <a:cs typeface="楷体" panose="02010609060101010101" charset="-122"/>
            </a:endParaRPr>
          </a:p>
          <a:p>
            <a:pPr indent="0" fontAlgn="auto">
              <a:lnSpc>
                <a:spcPct val="100000"/>
              </a:lnSpc>
            </a:pPr>
            <a:r>
              <a:rPr lang="en-US" altLang="zh-CN" sz="1200">
                <a:latin typeface="楷体" panose="02010609060101010101" charset="-122"/>
                <a:ea typeface="楷体" panose="02010609060101010101" charset="-122"/>
                <a:cs typeface="楷体" panose="02010609060101010101" charset="-122"/>
              </a:rPr>
              <a:t>   </a:t>
            </a:r>
            <a:endParaRPr lang="zh-CN" altLang="en-US" sz="1200">
              <a:latin typeface="楷体" panose="02010609060101010101" charset="-122"/>
              <a:ea typeface="楷体" panose="02010609060101010101" charset="-122"/>
              <a:cs typeface="楷体" panose="02010609060101010101" charset="-122"/>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352425" y="326390"/>
            <a:ext cx="95885" cy="6477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p>
            <a:pPr algn="ctr"/>
            <a:endParaRPr lang="zh-CN" altLang="en-US"/>
          </a:p>
        </p:txBody>
      </p:sp>
      <p:sp>
        <p:nvSpPr>
          <p:cNvPr id="6" name="文本框 5"/>
          <p:cNvSpPr txBox="1"/>
          <p:nvPr/>
        </p:nvSpPr>
        <p:spPr>
          <a:xfrm>
            <a:off x="552450" y="326390"/>
            <a:ext cx="1907540" cy="368300"/>
          </a:xfrm>
          <a:prstGeom prst="rect">
            <a:avLst/>
          </a:prstGeom>
          <a:noFill/>
        </p:spPr>
        <p:txBody>
          <a:bodyPr wrap="none" rtlCol="0">
            <a:spAutoFit/>
          </a:bodyPr>
          <a:p>
            <a:pPr algn="l"/>
            <a:r>
              <a:rPr lang="zh-CN" altLang="en-US" b="1">
                <a:latin typeface="楷体" panose="02010609060101010101" charset="-122"/>
                <a:ea typeface="楷体" panose="02010609060101010101" charset="-122"/>
                <a:cs typeface="楷体" panose="02010609060101010101" charset="-122"/>
              </a:rPr>
              <a:t>行程亮点 专家篇</a:t>
            </a:r>
            <a:endParaRPr lang="zh-CN" altLang="en-US" b="1">
              <a:latin typeface="楷体" panose="02010609060101010101" charset="-122"/>
              <a:ea typeface="楷体" panose="02010609060101010101" charset="-122"/>
              <a:cs typeface="楷体" panose="02010609060101010101" charset="-122"/>
            </a:endParaRPr>
          </a:p>
        </p:txBody>
      </p:sp>
      <p:sp>
        <p:nvSpPr>
          <p:cNvPr id="7" name="文本框 6"/>
          <p:cNvSpPr txBox="1"/>
          <p:nvPr/>
        </p:nvSpPr>
        <p:spPr>
          <a:xfrm>
            <a:off x="552450" y="694690"/>
            <a:ext cx="2137410" cy="368300"/>
          </a:xfrm>
          <a:prstGeom prst="rect">
            <a:avLst/>
          </a:prstGeom>
          <a:noFill/>
        </p:spPr>
        <p:txBody>
          <a:bodyPr wrap="none" rtlCol="0">
            <a:spAutoFit/>
          </a:bodyPr>
          <a:p>
            <a:r>
              <a:rPr lang="zh-CN" altLang="en-US" b="1">
                <a:solidFill>
                  <a:srgbClr val="0070C0"/>
                </a:solidFill>
                <a:latin typeface="楷体" panose="02010609060101010101" charset="-122"/>
                <a:ea typeface="楷体" panose="02010609060101010101" charset="-122"/>
              </a:rPr>
              <a:t>名师伴读 解析精髓</a:t>
            </a:r>
            <a:endParaRPr lang="zh-CN" altLang="en-US" b="1">
              <a:solidFill>
                <a:srgbClr val="0070C0"/>
              </a:solidFill>
              <a:latin typeface="楷体" panose="02010609060101010101" charset="-122"/>
              <a:ea typeface="楷体" panose="02010609060101010101" charset="-122"/>
            </a:endParaRPr>
          </a:p>
        </p:txBody>
      </p:sp>
      <p:sp>
        <p:nvSpPr>
          <p:cNvPr id="8" name="文本框 7"/>
          <p:cNvSpPr txBox="1"/>
          <p:nvPr/>
        </p:nvSpPr>
        <p:spPr>
          <a:xfrm>
            <a:off x="552450" y="1062990"/>
            <a:ext cx="3862070" cy="368300"/>
          </a:xfrm>
          <a:prstGeom prst="rect">
            <a:avLst/>
          </a:prstGeom>
          <a:noFill/>
        </p:spPr>
        <p:txBody>
          <a:bodyPr wrap="none" rtlCol="0">
            <a:spAutoFit/>
          </a:bodyPr>
          <a:p>
            <a:r>
              <a:rPr lang="en-US" altLang="zh-CN" b="1">
                <a:solidFill>
                  <a:schemeClr val="tx1"/>
                </a:solidFill>
                <a:latin typeface="楷体" panose="02010609060101010101" charset="-122"/>
                <a:ea typeface="楷体" panose="02010609060101010101" charset="-122"/>
              </a:rPr>
              <a:t>—— </a:t>
            </a:r>
            <a:r>
              <a:rPr lang="zh-CN" altLang="en-US" b="1">
                <a:solidFill>
                  <a:schemeClr val="tx1"/>
                </a:solidFill>
                <a:latin typeface="楷体" panose="02010609060101010101" charset="-122"/>
                <a:ea typeface="楷体" panose="02010609060101010101" charset="-122"/>
              </a:rPr>
              <a:t>日本专家、团队讲师 赵宇老师</a:t>
            </a:r>
            <a:endParaRPr lang="zh-CN" altLang="en-US" sz="1600" b="1">
              <a:solidFill>
                <a:schemeClr val="tx1"/>
              </a:solidFill>
              <a:latin typeface="楷体" panose="02010609060101010101" charset="-122"/>
              <a:ea typeface="楷体" panose="02010609060101010101" charset="-122"/>
            </a:endParaRPr>
          </a:p>
        </p:txBody>
      </p:sp>
      <p:pic>
        <p:nvPicPr>
          <p:cNvPr id="15" name="图片 14" descr="640.webp"/>
          <p:cNvPicPr>
            <a:picLocks noChangeAspect="1"/>
          </p:cNvPicPr>
          <p:nvPr/>
        </p:nvPicPr>
        <p:blipFill>
          <a:blip r:embed="rId1"/>
          <a:stretch>
            <a:fillRect/>
          </a:stretch>
        </p:blipFill>
        <p:spPr>
          <a:xfrm>
            <a:off x="295275" y="1510665"/>
            <a:ext cx="6336030" cy="4225290"/>
          </a:xfrm>
          <a:prstGeom prst="rect">
            <a:avLst/>
          </a:prstGeom>
        </p:spPr>
      </p:pic>
      <p:sp>
        <p:nvSpPr>
          <p:cNvPr id="16" name="文本框 15"/>
          <p:cNvSpPr txBox="1"/>
          <p:nvPr/>
        </p:nvSpPr>
        <p:spPr>
          <a:xfrm>
            <a:off x="187325" y="7632700"/>
            <a:ext cx="3957955" cy="2200910"/>
          </a:xfrm>
          <a:prstGeom prst="rect">
            <a:avLst/>
          </a:prstGeom>
          <a:noFill/>
        </p:spPr>
        <p:txBody>
          <a:bodyPr wrap="square" rtlCol="0">
            <a:spAutoFit/>
          </a:bodyPr>
          <a:p>
            <a:pPr>
              <a:lnSpc>
                <a:spcPct val="140000"/>
              </a:lnSpc>
            </a:pPr>
            <a:r>
              <a:rPr lang="zh-CN" altLang="en-US" sz="1400" dirty="0">
                <a:latin typeface="微软雅黑" panose="020B0503020204020204" charset="-122"/>
                <a:ea typeface="微软雅黑" panose="020B0503020204020204" charset="-122"/>
                <a:cs typeface="微软雅黑" panose="020B0503020204020204" charset="-122"/>
                <a:sym typeface="+mn-ea"/>
              </a:rPr>
              <a:t>一般社团法人亚洲六次产业化创生学院</a:t>
            </a:r>
            <a:r>
              <a:rPr lang="en-US" altLang="zh-CN" sz="1400" dirty="0">
                <a:latin typeface="微软雅黑" panose="020B0503020204020204" charset="-122"/>
                <a:ea typeface="微软雅黑" panose="020B0503020204020204" charset="-122"/>
                <a:cs typeface="微软雅黑" panose="020B0503020204020204" charset="-122"/>
                <a:sym typeface="+mn-ea"/>
              </a:rPr>
              <a:t> </a:t>
            </a:r>
            <a:r>
              <a:rPr lang="zh-CN" altLang="en-US" sz="1400" dirty="0">
                <a:latin typeface="微软雅黑" panose="020B0503020204020204" charset="-122"/>
                <a:ea typeface="微软雅黑" panose="020B0503020204020204" charset="-122"/>
                <a:cs typeface="微软雅黑" panose="020B0503020204020204" charset="-122"/>
                <a:sym typeface="+mn-ea"/>
              </a:rPr>
              <a:t>创始人</a:t>
            </a:r>
            <a:endParaRPr lang="zh-CN" altLang="en-US" sz="1400" dirty="0">
              <a:latin typeface="微软雅黑" panose="020B0503020204020204" charset="-122"/>
              <a:ea typeface="微软雅黑" panose="020B0503020204020204" charset="-122"/>
              <a:cs typeface="微软雅黑" panose="020B0503020204020204" charset="-122"/>
            </a:endParaRPr>
          </a:p>
          <a:p>
            <a:pPr>
              <a:lnSpc>
                <a:spcPct val="140000"/>
              </a:lnSpc>
            </a:pPr>
            <a:r>
              <a:rPr lang="zh-CN" altLang="en-US" sz="1400" dirty="0">
                <a:latin typeface="微软雅黑" panose="020B0503020204020204" charset="-122"/>
                <a:ea typeface="微软雅黑" panose="020B0503020204020204" charset="-122"/>
                <a:cs typeface="微软雅黑" panose="020B0503020204020204" charset="-122"/>
                <a:sym typeface="+mn-ea"/>
              </a:rPr>
              <a:t>知识创生学院</a:t>
            </a:r>
            <a:r>
              <a:rPr lang="en-US" altLang="zh-CN" sz="1400" dirty="0">
                <a:latin typeface="微软雅黑" panose="020B0503020204020204" charset="-122"/>
                <a:ea typeface="微软雅黑" panose="020B0503020204020204" charset="-122"/>
                <a:cs typeface="微软雅黑" panose="020B0503020204020204" charset="-122"/>
                <a:sym typeface="+mn-ea"/>
              </a:rPr>
              <a:t> </a:t>
            </a:r>
            <a:r>
              <a:rPr lang="zh-CN" altLang="en-US" sz="1400" dirty="0">
                <a:latin typeface="微软雅黑" panose="020B0503020204020204" charset="-122"/>
                <a:ea typeface="微软雅黑" panose="020B0503020204020204" charset="-122"/>
                <a:cs typeface="微软雅黑" panose="020B0503020204020204" charset="-122"/>
                <a:sym typeface="+mn-ea"/>
              </a:rPr>
              <a:t>创始人</a:t>
            </a:r>
            <a:endParaRPr lang="zh-CN" altLang="en-US" sz="1400" dirty="0">
              <a:latin typeface="微软雅黑" panose="020B0503020204020204" charset="-122"/>
              <a:ea typeface="微软雅黑" panose="020B0503020204020204" charset="-122"/>
              <a:cs typeface="微软雅黑" panose="020B0503020204020204" charset="-122"/>
            </a:endParaRPr>
          </a:p>
          <a:p>
            <a:pPr>
              <a:lnSpc>
                <a:spcPct val="140000"/>
              </a:lnSpc>
            </a:pPr>
            <a:r>
              <a:rPr lang="zh-CN" altLang="en-US" sz="1400" dirty="0">
                <a:latin typeface="微软雅黑" panose="020B0503020204020204" charset="-122"/>
                <a:ea typeface="微软雅黑" panose="020B0503020204020204" charset="-122"/>
                <a:cs typeface="微软雅黑" panose="020B0503020204020204" charset="-122"/>
                <a:sym typeface="+mn-ea"/>
              </a:rPr>
              <a:t>北海道中华食品研究所</a:t>
            </a:r>
            <a:r>
              <a:rPr lang="en-US" altLang="zh-CN" sz="1400" dirty="0">
                <a:latin typeface="微软雅黑" panose="020B0503020204020204" charset="-122"/>
                <a:ea typeface="微软雅黑" panose="020B0503020204020204" charset="-122"/>
                <a:cs typeface="微软雅黑" panose="020B0503020204020204" charset="-122"/>
                <a:sym typeface="+mn-ea"/>
              </a:rPr>
              <a:t> </a:t>
            </a:r>
            <a:r>
              <a:rPr lang="zh-CN" altLang="en-US" sz="1400" dirty="0">
                <a:latin typeface="微软雅黑" panose="020B0503020204020204" charset="-122"/>
                <a:ea typeface="微软雅黑" panose="020B0503020204020204" charset="-122"/>
                <a:cs typeface="微软雅黑" panose="020B0503020204020204" charset="-122"/>
                <a:sym typeface="+mn-ea"/>
              </a:rPr>
              <a:t>社长</a:t>
            </a:r>
            <a:endParaRPr lang="zh-CN" altLang="en-US" sz="1400" dirty="0">
              <a:latin typeface="微软雅黑" panose="020B0503020204020204" charset="-122"/>
              <a:ea typeface="微软雅黑" panose="020B0503020204020204" charset="-122"/>
              <a:cs typeface="微软雅黑" panose="020B0503020204020204" charset="-122"/>
            </a:endParaRPr>
          </a:p>
          <a:p>
            <a:pPr>
              <a:lnSpc>
                <a:spcPct val="140000"/>
              </a:lnSpc>
            </a:pPr>
            <a:r>
              <a:rPr lang="zh-CN" altLang="en-US" sz="1400" dirty="0">
                <a:latin typeface="微软雅黑" panose="020B0503020204020204" charset="-122"/>
                <a:ea typeface="微软雅黑" panose="020B0503020204020204" charset="-122"/>
                <a:cs typeface="微软雅黑" panose="020B0503020204020204" charset="-122"/>
                <a:sym typeface="+mn-ea"/>
              </a:rPr>
              <a:t>日中企业家育成中心</a:t>
            </a:r>
            <a:r>
              <a:rPr lang="en-US" altLang="zh-CN" sz="1400" dirty="0">
                <a:latin typeface="微软雅黑" panose="020B0503020204020204" charset="-122"/>
                <a:ea typeface="微软雅黑" panose="020B0503020204020204" charset="-122"/>
                <a:cs typeface="微软雅黑" panose="020B0503020204020204" charset="-122"/>
                <a:sym typeface="+mn-ea"/>
              </a:rPr>
              <a:t> </a:t>
            </a:r>
            <a:r>
              <a:rPr lang="zh-CN" altLang="en-US" sz="1400" dirty="0">
                <a:latin typeface="微软雅黑" panose="020B0503020204020204" charset="-122"/>
                <a:ea typeface="微软雅黑" panose="020B0503020204020204" charset="-122"/>
                <a:cs typeface="微软雅黑" panose="020B0503020204020204" charset="-122"/>
                <a:sym typeface="+mn-ea"/>
              </a:rPr>
              <a:t>执行董事</a:t>
            </a:r>
            <a:endParaRPr lang="zh-CN" altLang="en-US" sz="1400" dirty="0">
              <a:latin typeface="微软雅黑" panose="020B0503020204020204" charset="-122"/>
              <a:ea typeface="微软雅黑" panose="020B0503020204020204" charset="-122"/>
              <a:cs typeface="微软雅黑" panose="020B0503020204020204" charset="-122"/>
            </a:endParaRPr>
          </a:p>
          <a:p>
            <a:pPr>
              <a:lnSpc>
                <a:spcPct val="140000"/>
              </a:lnSpc>
            </a:pPr>
            <a:r>
              <a:rPr lang="zh-CN" altLang="en-US" sz="1400" dirty="0">
                <a:latin typeface="微软雅黑" panose="020B0503020204020204" charset="-122"/>
                <a:ea typeface="微软雅黑" panose="020B0503020204020204" charset="-122"/>
                <a:cs typeface="微软雅黑" panose="020B0503020204020204" charset="-122"/>
                <a:sym typeface="+mn-ea"/>
              </a:rPr>
              <a:t>中日产学投资促进中心 </a:t>
            </a:r>
            <a:endParaRPr lang="zh-CN" altLang="en-US" sz="1400" dirty="0">
              <a:latin typeface="微软雅黑" panose="020B0503020204020204" charset="-122"/>
              <a:ea typeface="微软雅黑" panose="020B0503020204020204" charset="-122"/>
              <a:cs typeface="微软雅黑" panose="020B0503020204020204" charset="-122"/>
              <a:sym typeface="+mn-ea"/>
            </a:endParaRPr>
          </a:p>
          <a:p>
            <a:pPr>
              <a:lnSpc>
                <a:spcPct val="140000"/>
              </a:lnSpc>
            </a:pPr>
            <a:r>
              <a:rPr lang="zh-CN" altLang="en-US" sz="1400" dirty="0">
                <a:latin typeface="微软雅黑" panose="020B0503020204020204" charset="-122"/>
                <a:ea typeface="微软雅黑" panose="020B0503020204020204" charset="-122"/>
                <a:cs typeface="微软雅黑" panose="020B0503020204020204" charset="-122"/>
                <a:sym typeface="+mn-ea"/>
              </a:rPr>
              <a:t> </a:t>
            </a:r>
            <a:r>
              <a:rPr lang="en-US" altLang="zh-CN" sz="1400" dirty="0">
                <a:latin typeface="微软雅黑" panose="020B0503020204020204" charset="-122"/>
                <a:ea typeface="微软雅黑" panose="020B0503020204020204" charset="-122"/>
                <a:cs typeface="微软雅黑" panose="020B0503020204020204" charset="-122"/>
                <a:sym typeface="+mn-ea"/>
              </a:rPr>
              <a:t>  </a:t>
            </a:r>
            <a:r>
              <a:rPr lang="zh-CN" altLang="en-US" sz="1400" dirty="0">
                <a:latin typeface="微软雅黑" panose="020B0503020204020204" charset="-122"/>
                <a:ea typeface="微软雅黑" panose="020B0503020204020204" charset="-122"/>
                <a:cs typeface="微软雅黑" panose="020B0503020204020204" charset="-122"/>
                <a:sym typeface="+mn-ea"/>
              </a:rPr>
              <a:t>日本企业管理与文化资深讲师</a:t>
            </a:r>
            <a:endParaRPr lang="zh-CN" altLang="en-US" sz="1400" dirty="0">
              <a:latin typeface="微软雅黑" panose="020B0503020204020204" charset="-122"/>
              <a:ea typeface="微软雅黑" panose="020B0503020204020204" charset="-122"/>
              <a:cs typeface="微软雅黑" panose="020B0503020204020204" charset="-122"/>
            </a:endParaRPr>
          </a:p>
          <a:p>
            <a:pPr>
              <a:lnSpc>
                <a:spcPct val="140000"/>
              </a:lnSpc>
            </a:pPr>
            <a:r>
              <a:rPr lang="zh-CN" altLang="en-US" sz="1400" dirty="0">
                <a:latin typeface="微软雅黑" panose="020B0503020204020204" charset="-122"/>
                <a:ea typeface="微软雅黑" panose="020B0503020204020204" charset="-122"/>
                <a:cs typeface="微软雅黑" panose="020B0503020204020204" charset="-122"/>
                <a:sym typeface="+mn-ea"/>
              </a:rPr>
              <a:t>日本商业文化资深研究学者</a:t>
            </a:r>
            <a:endParaRPr lang="zh-CN" altLang="en-US" sz="1400" b="1" dirty="0">
              <a:latin typeface="微软雅黑" panose="020B0503020204020204" charset="-122"/>
              <a:ea typeface="微软雅黑" panose="020B0503020204020204" charset="-122"/>
              <a:cs typeface="微软雅黑" panose="020B0503020204020204" charset="-122"/>
              <a:sym typeface="+mn-ea"/>
            </a:endParaRPr>
          </a:p>
        </p:txBody>
      </p:sp>
      <p:sp>
        <p:nvSpPr>
          <p:cNvPr id="17" name="文本框 16"/>
          <p:cNvSpPr txBox="1"/>
          <p:nvPr/>
        </p:nvSpPr>
        <p:spPr>
          <a:xfrm>
            <a:off x="295275" y="5893435"/>
            <a:ext cx="1217930" cy="368300"/>
          </a:xfrm>
          <a:prstGeom prst="rect">
            <a:avLst/>
          </a:prstGeom>
          <a:noFill/>
        </p:spPr>
        <p:txBody>
          <a:bodyPr wrap="none" rtlCol="0">
            <a:spAutoFit/>
          </a:bodyPr>
          <a:p>
            <a:pPr algn="l"/>
            <a:r>
              <a:rPr lang="zh-CN" altLang="en-US" b="1">
                <a:latin typeface="楷体" panose="02010609060101010101" charset="-122"/>
                <a:ea typeface="楷体" panose="02010609060101010101" charset="-122"/>
                <a:cs typeface="楷体" panose="02010609060101010101" charset="-122"/>
                <a:sym typeface="+mn-ea"/>
              </a:rPr>
              <a:t>趙宇</a:t>
            </a:r>
            <a:r>
              <a:rPr lang="en-US" altLang="zh-CN" b="1">
                <a:latin typeface="楷体" panose="02010609060101010101" charset="-122"/>
                <a:ea typeface="楷体" panose="02010609060101010101" charset="-122"/>
                <a:cs typeface="楷体" panose="02010609060101010101" charset="-122"/>
                <a:sym typeface="+mn-ea"/>
              </a:rPr>
              <a:t> </a:t>
            </a:r>
            <a:r>
              <a:rPr lang="zh-CN" altLang="en-US" b="1">
                <a:latin typeface="楷体" panose="02010609060101010101" charset="-122"/>
                <a:ea typeface="楷体" panose="02010609060101010101" charset="-122"/>
                <a:cs typeface="楷体" panose="02010609060101010101" charset="-122"/>
                <a:sym typeface="+mn-ea"/>
              </a:rPr>
              <a:t>先生</a:t>
            </a:r>
            <a:endParaRPr lang="zh-CN" altLang="en-US" b="1">
              <a:latin typeface="楷体" panose="02010609060101010101" charset="-122"/>
              <a:ea typeface="楷体" panose="02010609060101010101" charset="-122"/>
              <a:cs typeface="楷体" panose="02010609060101010101" charset="-122"/>
              <a:sym typeface="+mn-ea"/>
            </a:endParaRPr>
          </a:p>
        </p:txBody>
      </p:sp>
      <p:pic>
        <p:nvPicPr>
          <p:cNvPr id="18" name="图片 17" descr="640.webp (1)"/>
          <p:cNvPicPr>
            <a:picLocks noChangeAspect="1"/>
          </p:cNvPicPr>
          <p:nvPr/>
        </p:nvPicPr>
        <p:blipFill>
          <a:blip r:embed="rId2"/>
          <a:stretch>
            <a:fillRect/>
          </a:stretch>
        </p:blipFill>
        <p:spPr>
          <a:xfrm>
            <a:off x="4051300" y="7222490"/>
            <a:ext cx="2701290" cy="3948430"/>
          </a:xfrm>
          <a:prstGeom prst="rect">
            <a:avLst/>
          </a:prstGeom>
        </p:spPr>
      </p:pic>
      <p:sp>
        <p:nvSpPr>
          <p:cNvPr id="19" name="文本框 18"/>
          <p:cNvSpPr txBox="1"/>
          <p:nvPr/>
        </p:nvSpPr>
        <p:spPr>
          <a:xfrm>
            <a:off x="352425" y="6419215"/>
            <a:ext cx="6165850" cy="583565"/>
          </a:xfrm>
          <a:prstGeom prst="rect">
            <a:avLst/>
          </a:prstGeom>
          <a:noFill/>
        </p:spPr>
        <p:txBody>
          <a:bodyPr wrap="square" rtlCol="0">
            <a:spAutoFit/>
          </a:bodyPr>
          <a:p>
            <a:pPr algn="l"/>
            <a:r>
              <a:rPr lang="zh-CN" altLang="en-US" sz="1600" b="1" dirty="0">
                <a:latin typeface="微软雅黑" panose="020B0503020204020204" charset="-122"/>
                <a:ea typeface="微软雅黑" panose="020B0503020204020204" charset="-122"/>
                <a:sym typeface="+mn-ea"/>
              </a:rPr>
              <a:t>擅长企业管理、企业经营领域的培训；精通中日文，为大家深度讲解日本企业管理、日本企业文化等专业知识。</a:t>
            </a:r>
            <a:endParaRPr lang="zh-CN" altLang="en-US" sz="1600" b="1" dirty="0">
              <a:solidFill>
                <a:srgbClr val="0070C0"/>
              </a:solidFill>
              <a:latin typeface="微软雅黑" panose="020B0503020204020204" charset="-122"/>
              <a:ea typeface="微软雅黑" panose="020B0503020204020204" charset="-122"/>
              <a:sym typeface="+mn-ea"/>
            </a:endParaRPr>
          </a:p>
        </p:txBody>
      </p:sp>
      <p:sp>
        <p:nvSpPr>
          <p:cNvPr id="20" name="文本框 19"/>
          <p:cNvSpPr txBox="1"/>
          <p:nvPr/>
        </p:nvSpPr>
        <p:spPr>
          <a:xfrm>
            <a:off x="3958590" y="11170920"/>
            <a:ext cx="2886075" cy="229870"/>
          </a:xfrm>
          <a:prstGeom prst="rect">
            <a:avLst/>
          </a:prstGeom>
          <a:noFill/>
        </p:spPr>
        <p:txBody>
          <a:bodyPr wrap="none" rtlCol="0">
            <a:spAutoFit/>
          </a:bodyPr>
          <a:p>
            <a:pPr algn="l"/>
            <a:r>
              <a:rPr lang="zh-CN" altLang="en-US" sz="900" b="1">
                <a:latin typeface="楷体" panose="02010609060101010101" charset="-122"/>
                <a:ea typeface="楷体" panose="02010609060101010101" charset="-122"/>
                <a:cs typeface="楷体" panose="02010609060101010101" charset="-122"/>
              </a:rPr>
              <a:t> 荣获资质：TWI/JI（工作指导技能训练）培训师资格</a:t>
            </a:r>
            <a:endParaRPr lang="zh-CN" altLang="en-US" sz="900" b="1">
              <a:latin typeface="楷体" panose="02010609060101010101" charset="-122"/>
              <a:ea typeface="楷体" panose="02010609060101010101" charset="-122"/>
              <a:cs typeface="楷体" panose="02010609060101010101" charset="-122"/>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custDataLst>
              <p:tags r:id="rId1"/>
            </p:custDataLst>
          </p:nvPr>
        </p:nvSpPr>
        <p:spPr>
          <a:xfrm>
            <a:off x="731660" y="1470583"/>
            <a:ext cx="4441190" cy="6632575"/>
          </a:xfrm>
          <a:prstGeom prst="rect">
            <a:avLst/>
          </a:prstGeom>
          <a:noFill/>
        </p:spPr>
        <p:txBody>
          <a:bodyPr wrap="none" rtlCol="0">
            <a:spAutoFit/>
          </a:bodyPr>
          <a:p>
            <a:pPr algn="l">
              <a:lnSpc>
                <a:spcPct val="160000"/>
              </a:lnSpc>
            </a:pPr>
            <a:r>
              <a:rPr lang="zh-CN" altLang="en-US" sz="1600" b="1">
                <a:solidFill>
                  <a:srgbClr val="FF0000"/>
                </a:solidFill>
                <a:latin typeface="微软雅黑" panose="020B0503020204020204" charset="-122"/>
                <a:ea typeface="微软雅黑" panose="020B0503020204020204" charset="-122"/>
              </a:rPr>
              <a:t>研学价格： 待定</a:t>
            </a:r>
            <a:r>
              <a:rPr lang="en-US" altLang="zh-CN" sz="1600" b="1">
                <a:solidFill>
                  <a:srgbClr val="FF0000"/>
                </a:solidFill>
                <a:latin typeface="微软雅黑" panose="020B0503020204020204" charset="-122"/>
                <a:ea typeface="微软雅黑" panose="020B0503020204020204" charset="-122"/>
              </a:rPr>
              <a:t> </a:t>
            </a:r>
            <a:r>
              <a:rPr lang="zh-CN" altLang="en-US" sz="1600" b="1">
                <a:solidFill>
                  <a:srgbClr val="FF0000"/>
                </a:solidFill>
                <a:latin typeface="微软雅黑" panose="020B0503020204020204" charset="-122"/>
                <a:ea typeface="微软雅黑" panose="020B0503020204020204" charset="-122"/>
              </a:rPr>
              <a:t>元</a:t>
            </a:r>
            <a:r>
              <a:rPr lang="en-US" altLang="zh-CN" sz="1600" b="1">
                <a:solidFill>
                  <a:srgbClr val="FF0000"/>
                </a:solidFill>
                <a:latin typeface="微软雅黑" panose="020B0503020204020204" charset="-122"/>
                <a:ea typeface="微软雅黑" panose="020B0503020204020204" charset="-122"/>
              </a:rPr>
              <a:t>/</a:t>
            </a:r>
            <a:r>
              <a:rPr lang="zh-CN" altLang="en-US" sz="1600" b="1">
                <a:solidFill>
                  <a:srgbClr val="FF0000"/>
                </a:solidFill>
                <a:latin typeface="微软雅黑" panose="020B0503020204020204" charset="-122"/>
                <a:ea typeface="微软雅黑" panose="020B0503020204020204" charset="-122"/>
              </a:rPr>
              <a:t>人</a:t>
            </a:r>
            <a:r>
              <a:rPr lang="en-US" altLang="zh-CN" sz="1600" b="1">
                <a:solidFill>
                  <a:srgbClr val="FF0000"/>
                </a:solidFill>
                <a:latin typeface="微软雅黑" panose="020B0503020204020204" charset="-122"/>
                <a:ea typeface="微软雅黑" panose="020B0503020204020204" charset="-122"/>
              </a:rPr>
              <a:t> </a:t>
            </a:r>
            <a:r>
              <a:rPr lang="zh-CN" altLang="en-US" sz="1600" b="1">
                <a:solidFill>
                  <a:srgbClr val="FF0000"/>
                </a:solidFill>
                <a:latin typeface="微软雅黑" panose="020B0503020204020204" charset="-122"/>
                <a:ea typeface="微软雅黑" panose="020B0503020204020204" charset="-122"/>
              </a:rPr>
              <a:t>（根据成团人数确定）</a:t>
            </a:r>
            <a:r>
              <a:rPr lang="en-US" altLang="zh-CN" sz="1600" b="1">
                <a:solidFill>
                  <a:srgbClr val="FF0000"/>
                </a:solidFill>
                <a:latin typeface="微软雅黑" panose="020B0503020204020204" charset="-122"/>
                <a:ea typeface="微软雅黑" panose="020B0503020204020204" charset="-122"/>
              </a:rPr>
              <a:t>  </a:t>
            </a:r>
            <a:endParaRPr lang="zh-CN" altLang="en-US" sz="1200" b="1">
              <a:solidFill>
                <a:schemeClr val="tx1"/>
              </a:solidFill>
              <a:latin typeface="微软雅黑" panose="020B0503020204020204" charset="-122"/>
              <a:ea typeface="微软雅黑" panose="020B0503020204020204" charset="-122"/>
            </a:endParaRPr>
          </a:p>
          <a:p>
            <a:pPr algn="l">
              <a:lnSpc>
                <a:spcPct val="160000"/>
              </a:lnSpc>
            </a:pPr>
            <a:r>
              <a:rPr lang="zh-CN" altLang="en-US" sz="1200" b="1">
                <a:solidFill>
                  <a:schemeClr val="tx1"/>
                </a:solidFill>
                <a:latin typeface="微软雅黑" panose="020B0503020204020204" charset="-122"/>
                <a:ea typeface="微软雅黑" panose="020B0503020204020204" charset="-122"/>
              </a:rPr>
              <a:t>行程日期：</a:t>
            </a:r>
            <a:r>
              <a:rPr lang="zh-CN" sz="1200" b="1">
                <a:solidFill>
                  <a:schemeClr val="tx1"/>
                </a:solidFill>
                <a:latin typeface="微软雅黑" panose="020B0503020204020204" charset="-122"/>
                <a:ea typeface="微软雅黑" panose="020B0503020204020204" charset="-122"/>
              </a:rPr>
              <a:t>待定</a:t>
            </a:r>
            <a:r>
              <a:rPr lang="en-US" altLang="zh-CN" sz="1200" b="1">
                <a:solidFill>
                  <a:schemeClr val="tx1"/>
                </a:solidFill>
                <a:latin typeface="微软雅黑" panose="020B0503020204020204" charset="-122"/>
                <a:ea typeface="微软雅黑" panose="020B0503020204020204" charset="-122"/>
              </a:rPr>
              <a:t>  </a:t>
            </a:r>
            <a:r>
              <a:rPr lang="en-US" altLang="zh-CN" sz="1200" b="1">
                <a:solidFill>
                  <a:schemeClr val="tx1"/>
                </a:solidFill>
                <a:latin typeface="微软雅黑" panose="020B0503020204020204" charset="-122"/>
                <a:ea typeface="微软雅黑" panose="020B0503020204020204" charset="-122"/>
                <a:sym typeface="+mn-ea"/>
              </a:rPr>
              <a:t>7</a:t>
            </a:r>
            <a:r>
              <a:rPr lang="zh-CN" altLang="en-US" sz="1200" b="1">
                <a:solidFill>
                  <a:schemeClr val="tx1"/>
                </a:solidFill>
                <a:latin typeface="微软雅黑" panose="020B0503020204020204" charset="-122"/>
                <a:ea typeface="微软雅黑" panose="020B0503020204020204" charset="-122"/>
              </a:rPr>
              <a:t>天</a:t>
            </a:r>
            <a:r>
              <a:rPr lang="en-US" altLang="zh-CN" sz="1200" b="1">
                <a:solidFill>
                  <a:schemeClr val="tx1"/>
                </a:solidFill>
                <a:latin typeface="微软雅黑" panose="020B0503020204020204" charset="-122"/>
                <a:ea typeface="微软雅黑" panose="020B0503020204020204" charset="-122"/>
              </a:rPr>
              <a:t>6</a:t>
            </a:r>
            <a:r>
              <a:rPr lang="zh-CN" altLang="en-US" sz="1200" b="1">
                <a:solidFill>
                  <a:schemeClr val="tx1"/>
                </a:solidFill>
                <a:latin typeface="微软雅黑" panose="020B0503020204020204" charset="-122"/>
                <a:ea typeface="微软雅黑" panose="020B0503020204020204" charset="-122"/>
              </a:rPr>
              <a:t>晚</a:t>
            </a:r>
            <a:r>
              <a:rPr lang="en-US" altLang="zh-CN" sz="1200" b="1">
                <a:solidFill>
                  <a:schemeClr val="tx1"/>
                </a:solidFill>
                <a:latin typeface="微软雅黑" panose="020B0503020204020204" charset="-122"/>
                <a:ea typeface="微软雅黑" panose="020B0503020204020204" charset="-122"/>
              </a:rPr>
              <a:t> </a:t>
            </a:r>
            <a:endParaRPr lang="en-US" altLang="zh-CN" sz="1200" b="1">
              <a:solidFill>
                <a:schemeClr val="tx1"/>
              </a:solidFill>
              <a:latin typeface="微软雅黑" panose="020B0503020204020204" charset="-122"/>
              <a:ea typeface="微软雅黑" panose="020B0503020204020204" charset="-122"/>
            </a:endParaRPr>
          </a:p>
          <a:p>
            <a:pPr algn="l">
              <a:lnSpc>
                <a:spcPct val="160000"/>
              </a:lnSpc>
            </a:pPr>
            <a:r>
              <a:rPr lang="zh-CN" altLang="en-US" sz="1200" b="1">
                <a:solidFill>
                  <a:srgbClr val="0070C0"/>
                </a:solidFill>
                <a:latin typeface="微软雅黑" panose="020B0503020204020204" charset="-122"/>
                <a:ea typeface="微软雅黑" panose="020B0503020204020204" charset="-122"/>
              </a:rPr>
              <a:t>报名截止日期：待定</a:t>
            </a:r>
            <a:endParaRPr lang="zh-CN" altLang="en-US" sz="1200" b="1">
              <a:solidFill>
                <a:srgbClr val="0070C0"/>
              </a:solidFill>
              <a:latin typeface="微软雅黑" panose="020B0503020204020204" charset="-122"/>
              <a:ea typeface="微软雅黑" panose="020B0503020204020204" charset="-122"/>
            </a:endParaRPr>
          </a:p>
          <a:p>
            <a:pPr algn="l">
              <a:lnSpc>
                <a:spcPct val="160000"/>
              </a:lnSpc>
            </a:pPr>
            <a:r>
              <a:rPr lang="zh-CN" altLang="en-US" sz="1200" b="1">
                <a:solidFill>
                  <a:srgbClr val="0070C0"/>
                </a:solidFill>
                <a:latin typeface="微软雅黑" panose="020B0503020204020204" charset="-122"/>
                <a:ea typeface="微软雅黑" panose="020B0503020204020204" charset="-122"/>
              </a:rPr>
              <a:t>商务签证材料提交日期：待定</a:t>
            </a:r>
            <a:endParaRPr lang="zh-CN" altLang="en-US" sz="1200" b="1">
              <a:solidFill>
                <a:srgbClr val="0070C0"/>
              </a:solidFill>
              <a:latin typeface="微软雅黑" panose="020B0503020204020204" charset="-122"/>
              <a:ea typeface="微软雅黑" panose="020B0503020204020204" charset="-122"/>
            </a:endParaRPr>
          </a:p>
          <a:p>
            <a:pPr algn="l"/>
            <a:endParaRPr lang="zh-CN" altLang="en-US" sz="1200">
              <a:latin typeface="微软雅黑" panose="020B0503020204020204" charset="-122"/>
              <a:ea typeface="微软雅黑" panose="020B0503020204020204" charset="-122"/>
            </a:endParaRPr>
          </a:p>
          <a:p>
            <a:pPr algn="l">
              <a:lnSpc>
                <a:spcPct val="150000"/>
              </a:lnSpc>
            </a:pPr>
            <a:r>
              <a:rPr lang="zh-CN" altLang="en-US" sz="1000" b="1">
                <a:solidFill>
                  <a:srgbClr val="FF0000"/>
                </a:solidFill>
                <a:latin typeface="微软雅黑" panose="020B0503020204020204" charset="-122"/>
                <a:ea typeface="微软雅黑" panose="020B0503020204020204" charset="-122"/>
              </a:rPr>
              <a:t>费用包括：</a:t>
            </a:r>
            <a:endParaRPr lang="zh-CN" altLang="en-US" sz="1000" b="1">
              <a:solidFill>
                <a:srgbClr val="FF0000"/>
              </a:solidFill>
              <a:latin typeface="微软雅黑" panose="020B0503020204020204" charset="-122"/>
              <a:ea typeface="微软雅黑" panose="020B0503020204020204" charset="-122"/>
            </a:endParaRPr>
          </a:p>
          <a:p>
            <a:pPr algn="l">
              <a:lnSpc>
                <a:spcPct val="150000"/>
              </a:lnSpc>
            </a:pPr>
            <a:r>
              <a:rPr lang="en-US" altLang="zh-CN" sz="1000" b="1">
                <a:latin typeface="微软雅黑" panose="020B0503020204020204" charset="-122"/>
                <a:ea typeface="微软雅黑" panose="020B0503020204020204" charset="-122"/>
              </a:rPr>
              <a:t>1</a:t>
            </a:r>
            <a:r>
              <a:rPr lang="zh-CN" altLang="en-US" sz="1000" b="1">
                <a:latin typeface="微软雅黑" panose="020B0503020204020204" charset="-122"/>
                <a:ea typeface="微软雅黑" panose="020B0503020204020204" charset="-122"/>
              </a:rPr>
              <a:t>、全程星级酒店</a:t>
            </a:r>
            <a:endParaRPr lang="zh-CN" altLang="en-US" sz="1000" b="1">
              <a:latin typeface="微软雅黑" panose="020B0503020204020204" charset="-122"/>
              <a:ea typeface="微软雅黑" panose="020B0503020204020204" charset="-122"/>
            </a:endParaRPr>
          </a:p>
          <a:p>
            <a:pPr algn="l">
              <a:lnSpc>
                <a:spcPct val="150000"/>
              </a:lnSpc>
            </a:pPr>
            <a:r>
              <a:rPr lang="en-US" altLang="zh-CN" sz="1000" b="1">
                <a:latin typeface="微软雅黑" panose="020B0503020204020204" charset="-122"/>
                <a:ea typeface="微软雅黑" panose="020B0503020204020204" charset="-122"/>
              </a:rPr>
              <a:t>2</a:t>
            </a:r>
            <a:r>
              <a:rPr lang="zh-CN" altLang="en-US" sz="1000" b="1">
                <a:latin typeface="微软雅黑" panose="020B0503020204020204" charset="-122"/>
                <a:ea typeface="微软雅黑" panose="020B0503020204020204" charset="-122"/>
              </a:rPr>
              <a:t>、午餐</a:t>
            </a:r>
            <a:r>
              <a:rPr lang="zh-CN" sz="1000" b="1">
                <a:latin typeface="微软雅黑" panose="020B0503020204020204" charset="-122"/>
                <a:ea typeface="微软雅黑" panose="020B0503020204020204" charset="-122"/>
              </a:rPr>
              <a:t>和晚餐的团餐</a:t>
            </a:r>
            <a:r>
              <a:rPr lang="zh-CN" altLang="en-US" sz="1000" b="1">
                <a:latin typeface="微软雅黑" panose="020B0503020204020204" charset="-122"/>
                <a:ea typeface="微软雅黑" panose="020B0503020204020204" charset="-122"/>
              </a:rPr>
              <a:t>。</a:t>
            </a:r>
            <a:endParaRPr lang="zh-CN" altLang="en-US" sz="1000" b="1">
              <a:latin typeface="微软雅黑" panose="020B0503020204020204" charset="-122"/>
              <a:ea typeface="微软雅黑" panose="020B0503020204020204" charset="-122"/>
            </a:endParaRPr>
          </a:p>
          <a:p>
            <a:pPr algn="l">
              <a:lnSpc>
                <a:spcPct val="150000"/>
              </a:lnSpc>
            </a:pPr>
            <a:r>
              <a:rPr lang="en-US" altLang="zh-CN" sz="1000" b="1">
                <a:latin typeface="微软雅黑" panose="020B0503020204020204" charset="-122"/>
                <a:ea typeface="微软雅黑" panose="020B0503020204020204" charset="-122"/>
              </a:rPr>
              <a:t>3</a:t>
            </a:r>
            <a:r>
              <a:rPr lang="zh-CN" altLang="en-US" sz="1000" b="1">
                <a:latin typeface="微软雅黑" panose="020B0503020204020204" charset="-122"/>
                <a:ea typeface="微软雅黑" panose="020B0503020204020204" charset="-122"/>
              </a:rPr>
              <a:t>、课程研学费用</a:t>
            </a:r>
            <a:endParaRPr lang="zh-CN" altLang="en-US" sz="1000" b="1">
              <a:latin typeface="微软雅黑" panose="020B0503020204020204" charset="-122"/>
              <a:ea typeface="微软雅黑" panose="020B0503020204020204" charset="-122"/>
            </a:endParaRPr>
          </a:p>
          <a:p>
            <a:pPr algn="l">
              <a:lnSpc>
                <a:spcPct val="150000"/>
              </a:lnSpc>
            </a:pPr>
            <a:r>
              <a:rPr lang="en-US" altLang="zh-CN" sz="1000" b="1">
                <a:latin typeface="微软雅黑" panose="020B0503020204020204" charset="-122"/>
                <a:ea typeface="微软雅黑" panose="020B0503020204020204" charset="-122"/>
              </a:rPr>
              <a:t>4</a:t>
            </a:r>
            <a:r>
              <a:rPr lang="zh-CN" altLang="en-US" sz="1000" b="1">
                <a:latin typeface="微软雅黑" panose="020B0503020204020204" charset="-122"/>
                <a:ea typeface="微软雅黑" panose="020B0503020204020204" charset="-122"/>
              </a:rPr>
              <a:t>、企业研学费用</a:t>
            </a:r>
            <a:endParaRPr lang="zh-CN" altLang="en-US" sz="1000" b="1">
              <a:latin typeface="微软雅黑" panose="020B0503020204020204" charset="-122"/>
              <a:ea typeface="微软雅黑" panose="020B0503020204020204" charset="-122"/>
            </a:endParaRPr>
          </a:p>
          <a:p>
            <a:pPr algn="l">
              <a:lnSpc>
                <a:spcPct val="150000"/>
              </a:lnSpc>
            </a:pPr>
            <a:r>
              <a:rPr lang="en-US" altLang="zh-CN" sz="1000" b="1">
                <a:latin typeface="微软雅黑" panose="020B0503020204020204" charset="-122"/>
                <a:ea typeface="微软雅黑" panose="020B0503020204020204" charset="-122"/>
              </a:rPr>
              <a:t>5</a:t>
            </a:r>
            <a:r>
              <a:rPr lang="zh-CN" altLang="en-US" sz="1000" b="1">
                <a:latin typeface="微软雅黑" panose="020B0503020204020204" charset="-122"/>
                <a:ea typeface="微软雅黑" panose="020B0503020204020204" charset="-122"/>
              </a:rPr>
              <a:t>、全程专业讲师费用</a:t>
            </a:r>
            <a:endParaRPr lang="zh-CN" altLang="en-US" sz="1000" b="1">
              <a:latin typeface="微软雅黑" panose="020B0503020204020204" charset="-122"/>
              <a:ea typeface="微软雅黑" panose="020B0503020204020204" charset="-122"/>
            </a:endParaRPr>
          </a:p>
          <a:p>
            <a:pPr algn="l">
              <a:lnSpc>
                <a:spcPct val="150000"/>
              </a:lnSpc>
            </a:pPr>
            <a:r>
              <a:rPr lang="en-US" altLang="zh-CN" sz="1000" b="1">
                <a:latin typeface="微软雅黑" panose="020B0503020204020204" charset="-122"/>
                <a:ea typeface="微软雅黑" panose="020B0503020204020204" charset="-122"/>
              </a:rPr>
              <a:t>6</a:t>
            </a:r>
            <a:r>
              <a:rPr lang="zh-CN" altLang="en-US" sz="1000" b="1">
                <a:latin typeface="微软雅黑" panose="020B0503020204020204" charset="-122"/>
                <a:ea typeface="微软雅黑" panose="020B0503020204020204" charset="-122"/>
              </a:rPr>
              <a:t>、</a:t>
            </a:r>
            <a:r>
              <a:rPr lang="zh-CN" altLang="en-US" sz="1000" b="1">
                <a:latin typeface="微软雅黑" panose="020B0503020204020204" charset="-122"/>
                <a:ea typeface="微软雅黑" panose="020B0503020204020204" charset="-122"/>
                <a:sym typeface="+mn-ea"/>
              </a:rPr>
              <a:t>商务活动安排费用</a:t>
            </a:r>
            <a:endParaRPr lang="zh-CN" altLang="en-US" sz="1000" b="1">
              <a:latin typeface="微软雅黑" panose="020B0503020204020204" charset="-122"/>
              <a:ea typeface="微软雅黑" panose="020B0503020204020204" charset="-122"/>
            </a:endParaRPr>
          </a:p>
          <a:p>
            <a:pPr algn="l">
              <a:lnSpc>
                <a:spcPct val="150000"/>
              </a:lnSpc>
            </a:pPr>
            <a:r>
              <a:rPr lang="en-US" altLang="zh-CN" sz="1000" b="1">
                <a:latin typeface="微软雅黑" panose="020B0503020204020204" charset="-122"/>
                <a:ea typeface="微软雅黑" panose="020B0503020204020204" charset="-122"/>
              </a:rPr>
              <a:t>7</a:t>
            </a:r>
            <a:r>
              <a:rPr lang="zh-CN" altLang="en-US" sz="1000" b="1">
                <a:latin typeface="微软雅黑" panose="020B0503020204020204" charset="-122"/>
                <a:ea typeface="微软雅黑" panose="020B0503020204020204" charset="-122"/>
              </a:rPr>
              <a:t>、全程司机小费</a:t>
            </a:r>
            <a:endParaRPr lang="zh-CN" altLang="en-US" sz="1000" b="1">
              <a:latin typeface="微软雅黑" panose="020B0503020204020204" charset="-122"/>
              <a:ea typeface="微软雅黑" panose="020B0503020204020204" charset="-122"/>
            </a:endParaRPr>
          </a:p>
          <a:p>
            <a:pPr algn="l">
              <a:lnSpc>
                <a:spcPct val="150000"/>
              </a:lnSpc>
            </a:pPr>
            <a:r>
              <a:rPr lang="en-US" altLang="zh-CN" sz="1000" b="1">
                <a:latin typeface="微软雅黑" panose="020B0503020204020204" charset="-122"/>
                <a:ea typeface="微软雅黑" panose="020B0503020204020204" charset="-122"/>
              </a:rPr>
              <a:t>8</a:t>
            </a:r>
            <a:r>
              <a:rPr lang="zh-CN" altLang="en-US" sz="1000" b="1">
                <a:latin typeface="微软雅黑" panose="020B0503020204020204" charset="-122"/>
                <a:ea typeface="微软雅黑" panose="020B0503020204020204" charset="-122"/>
              </a:rPr>
              <a:t>、商务车全程费用+高速费及停车费</a:t>
            </a:r>
            <a:endParaRPr lang="zh-CN" altLang="en-US" sz="1000" b="1">
              <a:latin typeface="微软雅黑" panose="020B0503020204020204" charset="-122"/>
              <a:ea typeface="微软雅黑" panose="020B0503020204020204" charset="-122"/>
            </a:endParaRPr>
          </a:p>
          <a:p>
            <a:pPr algn="l">
              <a:lnSpc>
                <a:spcPct val="150000"/>
              </a:lnSpc>
            </a:pPr>
            <a:r>
              <a:rPr lang="en-US" altLang="zh-CN" sz="1000" b="1">
                <a:latin typeface="微软雅黑" panose="020B0503020204020204" charset="-122"/>
                <a:ea typeface="微软雅黑" panose="020B0503020204020204" charset="-122"/>
              </a:rPr>
              <a:t>9</a:t>
            </a:r>
            <a:r>
              <a:rPr lang="zh-CN" altLang="en-US" sz="1000" b="1">
                <a:latin typeface="微软雅黑" panose="020B0503020204020204" charset="-122"/>
                <a:ea typeface="微软雅黑" panose="020B0503020204020204" charset="-122"/>
              </a:rPr>
              <a:t>、每人含一份出境7天相当于人民币35万元赔偿标准的人身意外险费用</a:t>
            </a:r>
            <a:endParaRPr lang="zh-CN" altLang="en-US" sz="1000" b="1">
              <a:latin typeface="微软雅黑" panose="020B0503020204020204" charset="-122"/>
              <a:ea typeface="微软雅黑" panose="020B0503020204020204" charset="-122"/>
            </a:endParaRPr>
          </a:p>
          <a:p>
            <a:pPr algn="l">
              <a:lnSpc>
                <a:spcPct val="150000"/>
              </a:lnSpc>
            </a:pPr>
            <a:r>
              <a:rPr lang="zh-CN" altLang="en-US" sz="1000" b="1">
                <a:latin typeface="微软雅黑" panose="020B0503020204020204" charset="-122"/>
                <a:ea typeface="微软雅黑" panose="020B0503020204020204" charset="-122"/>
              </a:rPr>
              <a:t>    （由第三方保险公司承保）</a:t>
            </a:r>
            <a:endParaRPr lang="zh-CN" altLang="en-US" sz="1000" b="1">
              <a:latin typeface="微软雅黑" panose="020B0503020204020204" charset="-122"/>
              <a:ea typeface="微软雅黑" panose="020B0503020204020204" charset="-122"/>
            </a:endParaRPr>
          </a:p>
          <a:p>
            <a:pPr algn="l">
              <a:lnSpc>
                <a:spcPct val="150000"/>
              </a:lnSpc>
            </a:pPr>
            <a:endParaRPr lang="zh-CN" altLang="en-US" sz="1000" b="1">
              <a:latin typeface="微软雅黑" panose="020B0503020204020204" charset="-122"/>
              <a:ea typeface="微软雅黑" panose="020B0503020204020204" charset="-122"/>
            </a:endParaRPr>
          </a:p>
          <a:p>
            <a:pPr algn="l">
              <a:lnSpc>
                <a:spcPct val="150000"/>
              </a:lnSpc>
            </a:pPr>
            <a:endParaRPr lang="zh-CN" altLang="en-US" sz="1000">
              <a:latin typeface="微软雅黑" panose="020B0503020204020204" charset="-122"/>
              <a:ea typeface="微软雅黑" panose="020B0503020204020204" charset="-122"/>
            </a:endParaRPr>
          </a:p>
          <a:p>
            <a:pPr algn="l">
              <a:lnSpc>
                <a:spcPct val="150000"/>
              </a:lnSpc>
            </a:pPr>
            <a:endParaRPr lang="zh-CN" altLang="en-US" sz="1000">
              <a:latin typeface="微软雅黑" panose="020B0503020204020204" charset="-122"/>
              <a:ea typeface="微软雅黑" panose="020B0503020204020204" charset="-122"/>
            </a:endParaRPr>
          </a:p>
          <a:p>
            <a:pPr algn="l">
              <a:lnSpc>
                <a:spcPct val="150000"/>
              </a:lnSpc>
            </a:pPr>
            <a:r>
              <a:rPr lang="zh-CN" altLang="en-US" sz="1000" b="1">
                <a:solidFill>
                  <a:srgbClr val="FF0000"/>
                </a:solidFill>
                <a:latin typeface="微软雅黑" panose="020B0503020204020204" charset="-122"/>
                <a:ea typeface="微软雅黑" panose="020B0503020204020204" charset="-122"/>
              </a:rPr>
              <a:t>费用不包括：</a:t>
            </a:r>
            <a:endParaRPr lang="zh-CN" altLang="en-US" sz="1000" b="1">
              <a:solidFill>
                <a:srgbClr val="FF0000"/>
              </a:solidFill>
              <a:latin typeface="微软雅黑" panose="020B0503020204020204" charset="-122"/>
              <a:ea typeface="微软雅黑" panose="020B0503020204020204" charset="-122"/>
            </a:endParaRPr>
          </a:p>
          <a:p>
            <a:pPr algn="l">
              <a:lnSpc>
                <a:spcPct val="150000"/>
              </a:lnSpc>
            </a:pPr>
            <a:r>
              <a:rPr lang="zh-CN" altLang="en-US" sz="1000" b="1">
                <a:latin typeface="微软雅黑" panose="020B0503020204020204" charset="-122"/>
                <a:ea typeface="微软雅黑" panose="020B0503020204020204" charset="-122"/>
              </a:rPr>
              <a:t>1、往返机票费用</a:t>
            </a:r>
            <a:endParaRPr lang="zh-CN" altLang="en-US" sz="1000" b="1">
              <a:latin typeface="微软雅黑" panose="020B0503020204020204" charset="-122"/>
              <a:ea typeface="微软雅黑" panose="020B0503020204020204" charset="-122"/>
            </a:endParaRPr>
          </a:p>
          <a:p>
            <a:pPr algn="l">
              <a:lnSpc>
                <a:spcPct val="150000"/>
              </a:lnSpc>
            </a:pPr>
            <a:r>
              <a:rPr lang="en-US" altLang="zh-CN" sz="1000" b="1">
                <a:latin typeface="微软雅黑" panose="020B0503020204020204" charset="-122"/>
                <a:ea typeface="微软雅黑" panose="020B0503020204020204" charset="-122"/>
              </a:rPr>
              <a:t>2</a:t>
            </a:r>
            <a:r>
              <a:rPr lang="zh-CN" altLang="en-US" sz="1000" b="1">
                <a:latin typeface="微软雅黑" panose="020B0503020204020204" charset="-122"/>
                <a:ea typeface="微软雅黑" panose="020B0503020204020204" charset="-122"/>
              </a:rPr>
              <a:t>、每餐的酒水费用</a:t>
            </a:r>
            <a:endParaRPr lang="zh-CN" altLang="en-US" sz="1000" b="1">
              <a:latin typeface="微软雅黑" panose="020B0503020204020204" charset="-122"/>
              <a:ea typeface="微软雅黑" panose="020B0503020204020204" charset="-122"/>
            </a:endParaRPr>
          </a:p>
          <a:p>
            <a:pPr algn="l">
              <a:lnSpc>
                <a:spcPct val="150000"/>
              </a:lnSpc>
            </a:pPr>
            <a:r>
              <a:rPr lang="en-US" altLang="zh-CN" sz="1000" b="1">
                <a:latin typeface="微软雅黑" panose="020B0503020204020204" charset="-122"/>
                <a:ea typeface="微软雅黑" panose="020B0503020204020204" charset="-122"/>
              </a:rPr>
              <a:t>3</a:t>
            </a:r>
            <a:r>
              <a:rPr lang="zh-CN" altLang="en-US" sz="1000" b="1">
                <a:latin typeface="微软雅黑" panose="020B0503020204020204" charset="-122"/>
                <a:ea typeface="微软雅黑" panose="020B0503020204020204" charset="-122"/>
              </a:rPr>
              <a:t>、客人自行购物费用</a:t>
            </a:r>
            <a:endParaRPr lang="zh-CN" altLang="en-US" sz="1000" b="1">
              <a:latin typeface="微软雅黑" panose="020B0503020204020204" charset="-122"/>
              <a:ea typeface="微软雅黑" panose="020B0503020204020204" charset="-122"/>
            </a:endParaRPr>
          </a:p>
          <a:p>
            <a:pPr algn="l">
              <a:lnSpc>
                <a:spcPct val="150000"/>
              </a:lnSpc>
            </a:pPr>
            <a:r>
              <a:rPr lang="en-US" altLang="zh-CN" sz="1000" b="1">
                <a:latin typeface="微软雅黑" panose="020B0503020204020204" charset="-122"/>
                <a:ea typeface="微软雅黑" panose="020B0503020204020204" charset="-122"/>
              </a:rPr>
              <a:t>4</a:t>
            </a:r>
            <a:r>
              <a:rPr lang="zh-CN" altLang="en-US" sz="1000" b="1">
                <a:latin typeface="微软雅黑" panose="020B0503020204020204" charset="-122"/>
                <a:ea typeface="微软雅黑" panose="020B0503020204020204" charset="-122"/>
              </a:rPr>
              <a:t>、单间房差费用</a:t>
            </a:r>
            <a:endParaRPr lang="zh-CN" altLang="en-US" sz="1000" b="1">
              <a:latin typeface="微软雅黑" panose="020B0503020204020204" charset="-122"/>
              <a:ea typeface="微软雅黑" panose="020B0503020204020204" charset="-122"/>
            </a:endParaRPr>
          </a:p>
          <a:p>
            <a:pPr algn="l">
              <a:lnSpc>
                <a:spcPct val="150000"/>
              </a:lnSpc>
            </a:pPr>
            <a:r>
              <a:rPr lang="en-US" altLang="zh-CN" sz="1000" b="1">
                <a:latin typeface="微软雅黑" panose="020B0503020204020204" charset="-122"/>
                <a:ea typeface="微软雅黑" panose="020B0503020204020204" charset="-122"/>
              </a:rPr>
              <a:t>5</a:t>
            </a:r>
            <a:r>
              <a:rPr lang="zh-CN" altLang="en-US" sz="1000" b="1">
                <a:latin typeface="微软雅黑" panose="020B0503020204020204" charset="-122"/>
                <a:ea typeface="微软雅黑" panose="020B0503020204020204" charset="-122"/>
              </a:rPr>
              <a:t>、签证费用</a:t>
            </a:r>
            <a:endParaRPr lang="zh-CN" altLang="en-US" sz="1000" b="1">
              <a:latin typeface="微软雅黑" panose="020B0503020204020204" charset="-122"/>
              <a:ea typeface="微软雅黑" panose="020B0503020204020204" charset="-122"/>
            </a:endParaRPr>
          </a:p>
          <a:p>
            <a:pPr algn="l">
              <a:lnSpc>
                <a:spcPct val="150000"/>
              </a:lnSpc>
            </a:pPr>
            <a:r>
              <a:rPr lang="en-US" altLang="zh-CN" sz="1000" b="1">
                <a:latin typeface="微软雅黑" panose="020B0503020204020204" charset="-122"/>
                <a:ea typeface="微软雅黑" panose="020B0503020204020204" charset="-122"/>
              </a:rPr>
              <a:t>6</a:t>
            </a:r>
            <a:r>
              <a:rPr lang="zh-CN" altLang="en-US" sz="1000" b="1">
                <a:latin typeface="微软雅黑" panose="020B0503020204020204" charset="-122"/>
                <a:ea typeface="微软雅黑" panose="020B0503020204020204" charset="-122"/>
              </a:rPr>
              <a:t>、商务邀请函费用</a:t>
            </a:r>
            <a:endParaRPr lang="zh-CN" altLang="en-US" sz="1000" b="1">
              <a:latin typeface="微软雅黑" panose="020B0503020204020204" charset="-122"/>
              <a:ea typeface="微软雅黑" panose="020B0503020204020204" charset="-122"/>
            </a:endParaRPr>
          </a:p>
          <a:p>
            <a:pPr algn="l">
              <a:lnSpc>
                <a:spcPct val="150000"/>
              </a:lnSpc>
            </a:pPr>
            <a:endParaRPr lang="zh-CN" altLang="en-US" sz="1000" b="1">
              <a:solidFill>
                <a:schemeClr val="accent1">
                  <a:lumMod val="75000"/>
                </a:schemeClr>
              </a:solidFill>
              <a:latin typeface="微软雅黑" panose="020B0503020204020204" charset="-122"/>
              <a:ea typeface="微软雅黑" panose="020B0503020204020204" charset="-122"/>
            </a:endParaRPr>
          </a:p>
        </p:txBody>
      </p:sp>
      <p:sp>
        <p:nvSpPr>
          <p:cNvPr id="3" name="文本框 2"/>
          <p:cNvSpPr txBox="1"/>
          <p:nvPr>
            <p:custDataLst>
              <p:tags r:id="rId2"/>
            </p:custDataLst>
          </p:nvPr>
        </p:nvSpPr>
        <p:spPr>
          <a:xfrm>
            <a:off x="1934288" y="8377720"/>
            <a:ext cx="4373880" cy="2245360"/>
          </a:xfrm>
          <a:prstGeom prst="rect">
            <a:avLst/>
          </a:prstGeom>
          <a:noFill/>
        </p:spPr>
        <p:txBody>
          <a:bodyPr wrap="none" rtlCol="0">
            <a:spAutoFit/>
          </a:bodyPr>
          <a:p>
            <a:pPr algn="l">
              <a:lnSpc>
                <a:spcPct val="140000"/>
              </a:lnSpc>
            </a:pPr>
            <a:r>
              <a:rPr lang="zh-CN" altLang="en-US" sz="1000" b="1">
                <a:latin typeface="微软雅黑" panose="020B0503020204020204" charset="-122"/>
                <a:ea typeface="微软雅黑" panose="020B0503020204020204" charset="-122"/>
              </a:rPr>
              <a:t>签证所需材料：</a:t>
            </a:r>
            <a:endParaRPr lang="zh-CN" altLang="en-US" sz="1000" b="1">
              <a:latin typeface="微软雅黑" panose="020B0503020204020204" charset="-122"/>
              <a:ea typeface="微软雅黑" panose="020B0503020204020204" charset="-122"/>
            </a:endParaRPr>
          </a:p>
          <a:p>
            <a:pPr algn="l">
              <a:lnSpc>
                <a:spcPct val="140000"/>
              </a:lnSpc>
            </a:pPr>
            <a:r>
              <a:rPr lang="zh-CN" altLang="en-US" sz="1000" b="1">
                <a:latin typeface="微软雅黑" panose="020B0503020204020204" charset="-122"/>
                <a:ea typeface="微软雅黑" panose="020B0503020204020204" charset="-122"/>
              </a:rPr>
              <a:t>①签证申请表</a:t>
            </a:r>
            <a:endParaRPr lang="zh-CN" altLang="en-US" sz="1000" b="1">
              <a:latin typeface="微软雅黑" panose="020B0503020204020204" charset="-122"/>
              <a:ea typeface="微软雅黑" panose="020B0503020204020204" charset="-122"/>
            </a:endParaRPr>
          </a:p>
          <a:p>
            <a:pPr algn="l">
              <a:lnSpc>
                <a:spcPct val="140000"/>
              </a:lnSpc>
            </a:pPr>
            <a:r>
              <a:rPr lang="zh-CN" altLang="en-US" sz="1000" b="1">
                <a:latin typeface="微软雅黑" panose="020B0503020204020204" charset="-122"/>
                <a:ea typeface="微软雅黑" panose="020B0503020204020204" charset="-122"/>
              </a:rPr>
              <a:t>②照片：</a:t>
            </a:r>
            <a:r>
              <a:rPr lang="zh-CN" altLang="en-US" sz="1000" b="1">
                <a:solidFill>
                  <a:srgbClr val="FF0000"/>
                </a:solidFill>
                <a:latin typeface="微软雅黑" panose="020B0503020204020204" charset="-122"/>
                <a:ea typeface="微软雅黑" panose="020B0503020204020204" charset="-122"/>
              </a:rPr>
              <a:t>1张（长4.5cm×宽4.5cm 白色背景，6个月以内照片）</a:t>
            </a:r>
            <a:endParaRPr lang="zh-CN" altLang="en-US" sz="1000" b="1">
              <a:solidFill>
                <a:srgbClr val="FF0000"/>
              </a:solidFill>
              <a:latin typeface="微软雅黑" panose="020B0503020204020204" charset="-122"/>
              <a:ea typeface="微软雅黑" panose="020B0503020204020204" charset="-122"/>
            </a:endParaRPr>
          </a:p>
          <a:p>
            <a:pPr algn="l">
              <a:lnSpc>
                <a:spcPct val="140000"/>
              </a:lnSpc>
            </a:pPr>
            <a:r>
              <a:rPr lang="zh-CN" altLang="en-US" sz="1000" b="1">
                <a:latin typeface="微软雅黑" panose="020B0503020204020204" charset="-122"/>
                <a:ea typeface="微软雅黑" panose="020B0503020204020204" charset="-122"/>
              </a:rPr>
              <a:t>③护照</a:t>
            </a:r>
            <a:r>
              <a:rPr lang="zh-CN" altLang="en-US" sz="1000" b="1">
                <a:solidFill>
                  <a:srgbClr val="FF0000"/>
                </a:solidFill>
                <a:latin typeface="微软雅黑" panose="020B0503020204020204" charset="-122"/>
                <a:ea typeface="微软雅黑" panose="020B0503020204020204" charset="-122"/>
              </a:rPr>
              <a:t>（请确认护照有效期在半年以上）</a:t>
            </a:r>
            <a:endParaRPr lang="zh-CN" altLang="en-US" sz="1000" b="1">
              <a:solidFill>
                <a:srgbClr val="FF0000"/>
              </a:solidFill>
              <a:latin typeface="微软雅黑" panose="020B0503020204020204" charset="-122"/>
              <a:ea typeface="微软雅黑" panose="020B0503020204020204" charset="-122"/>
            </a:endParaRPr>
          </a:p>
          <a:p>
            <a:pPr algn="l">
              <a:lnSpc>
                <a:spcPct val="140000"/>
              </a:lnSpc>
            </a:pPr>
            <a:r>
              <a:rPr lang="zh-CN" altLang="en-US" sz="1000" b="1">
                <a:latin typeface="微软雅黑" panose="020B0503020204020204" charset="-122"/>
                <a:ea typeface="微软雅黑" panose="020B0503020204020204" charset="-122"/>
              </a:rPr>
              <a:t>④户口本复印件：</a:t>
            </a:r>
            <a:r>
              <a:rPr lang="zh-CN" altLang="en-US" sz="1000" b="1">
                <a:solidFill>
                  <a:srgbClr val="FF0000"/>
                </a:solidFill>
                <a:latin typeface="微软雅黑" panose="020B0503020204020204" charset="-122"/>
                <a:ea typeface="微软雅黑" panose="020B0503020204020204" charset="-122"/>
              </a:rPr>
              <a:t>需出示原件，并提交有记载事项的所有页的复印件。</a:t>
            </a:r>
            <a:endParaRPr lang="zh-CN" altLang="en-US" sz="1000" b="1">
              <a:solidFill>
                <a:srgbClr val="FF0000"/>
              </a:solidFill>
              <a:latin typeface="微软雅黑" panose="020B0503020204020204" charset="-122"/>
              <a:ea typeface="微软雅黑" panose="020B0503020204020204" charset="-122"/>
            </a:endParaRPr>
          </a:p>
          <a:p>
            <a:pPr algn="l">
              <a:lnSpc>
                <a:spcPct val="140000"/>
              </a:lnSpc>
            </a:pPr>
            <a:r>
              <a:rPr lang="zh-CN" altLang="en-US" sz="1000" b="1">
                <a:latin typeface="微软雅黑" panose="020B0503020204020204" charset="-122"/>
                <a:ea typeface="微软雅黑" panose="020B0503020204020204" charset="-122"/>
              </a:rPr>
              <a:t>⑤暂住证或居住证明书：</a:t>
            </a:r>
            <a:r>
              <a:rPr lang="zh-CN" altLang="en-US" sz="1000" b="1">
                <a:solidFill>
                  <a:srgbClr val="FF0000"/>
                </a:solidFill>
                <a:latin typeface="微软雅黑" panose="020B0503020204020204" charset="-122"/>
                <a:ea typeface="微软雅黑" panose="020B0503020204020204" charset="-122"/>
              </a:rPr>
              <a:t>仅限户口不属申请签证的领馆所管辖范围内客人。</a:t>
            </a:r>
            <a:endParaRPr lang="zh-CN" altLang="en-US" sz="1000" b="1">
              <a:solidFill>
                <a:srgbClr val="FF0000"/>
              </a:solidFill>
              <a:latin typeface="微软雅黑" panose="020B0503020204020204" charset="-122"/>
              <a:ea typeface="微软雅黑" panose="020B0503020204020204" charset="-122"/>
            </a:endParaRPr>
          </a:p>
          <a:p>
            <a:pPr algn="l">
              <a:lnSpc>
                <a:spcPct val="140000"/>
              </a:lnSpc>
            </a:pPr>
            <a:r>
              <a:rPr lang="zh-CN" altLang="en-US" sz="1000" b="1">
                <a:latin typeface="微软雅黑" panose="020B0503020204020204" charset="-122"/>
                <a:ea typeface="微软雅黑" panose="020B0503020204020204" charset="-122"/>
              </a:rPr>
              <a:t>⑥在职证明书</a:t>
            </a:r>
            <a:endParaRPr lang="zh-CN" altLang="en-US" sz="1000" b="1">
              <a:latin typeface="微软雅黑" panose="020B0503020204020204" charset="-122"/>
              <a:ea typeface="微软雅黑" panose="020B0503020204020204" charset="-122"/>
            </a:endParaRPr>
          </a:p>
          <a:p>
            <a:pPr algn="l">
              <a:lnSpc>
                <a:spcPct val="140000"/>
              </a:lnSpc>
            </a:pPr>
            <a:r>
              <a:rPr lang="zh-CN" altLang="en-US" sz="1000" b="1">
                <a:latin typeface="微软雅黑" panose="020B0503020204020204" charset="-122"/>
                <a:ea typeface="微软雅黑" panose="020B0503020204020204" charset="-122"/>
              </a:rPr>
              <a:t>⑦所属单位的营业执照复印件</a:t>
            </a:r>
            <a:endParaRPr lang="zh-CN" altLang="en-US" sz="1000" b="1">
              <a:latin typeface="微软雅黑" panose="020B0503020204020204" charset="-122"/>
              <a:ea typeface="微软雅黑" panose="020B0503020204020204" charset="-122"/>
            </a:endParaRPr>
          </a:p>
          <a:p>
            <a:pPr algn="l">
              <a:lnSpc>
                <a:spcPct val="140000"/>
              </a:lnSpc>
            </a:pPr>
            <a:r>
              <a:rPr lang="zh-CN" altLang="en-US" sz="1000" b="1">
                <a:latin typeface="微软雅黑" panose="020B0503020204020204" charset="-122"/>
                <a:ea typeface="微软雅黑" panose="020B0503020204020204" charset="-122"/>
              </a:rPr>
              <a:t>⑧批准证明复印件：</a:t>
            </a:r>
            <a:r>
              <a:rPr lang="zh-CN" altLang="en-US" sz="1000" b="1">
                <a:solidFill>
                  <a:srgbClr val="FF0000"/>
                </a:solidFill>
                <a:latin typeface="微软雅黑" panose="020B0503020204020204" charset="-122"/>
                <a:ea typeface="微软雅黑" panose="020B0503020204020204" charset="-122"/>
              </a:rPr>
              <a:t>仅限所属单位为合资企业</a:t>
            </a:r>
            <a:endParaRPr lang="zh-CN" altLang="en-US" sz="1000" b="1">
              <a:solidFill>
                <a:srgbClr val="FF0000"/>
              </a:solidFill>
              <a:latin typeface="微软雅黑" panose="020B0503020204020204" charset="-122"/>
              <a:ea typeface="微软雅黑" panose="020B0503020204020204" charset="-122"/>
            </a:endParaRPr>
          </a:p>
          <a:p>
            <a:pPr algn="l">
              <a:lnSpc>
                <a:spcPct val="140000"/>
              </a:lnSpc>
            </a:pPr>
            <a:r>
              <a:rPr lang="zh-CN" altLang="en-US" sz="1000" b="1">
                <a:latin typeface="微软雅黑" panose="020B0503020204020204" charset="-122"/>
                <a:ea typeface="微软雅黑" panose="020B0503020204020204" charset="-122"/>
              </a:rPr>
              <a:t>⑨</a:t>
            </a:r>
            <a:r>
              <a:rPr lang="zh-CN" altLang="en-US" sz="1000" b="1">
                <a:solidFill>
                  <a:schemeClr val="tx1"/>
                </a:solidFill>
                <a:latin typeface="微软雅黑" panose="020B0503020204020204" charset="-122"/>
                <a:ea typeface="微软雅黑" panose="020B0503020204020204" charset="-122"/>
              </a:rPr>
              <a:t>签证申请需签证申请人本人到领馆指定的代办机构提交材料</a:t>
            </a:r>
            <a:endParaRPr lang="zh-CN" altLang="en-US" sz="1000" b="1">
              <a:solidFill>
                <a:srgbClr val="FF0000"/>
              </a:solidFill>
              <a:latin typeface="微软雅黑" panose="020B0503020204020204" charset="-122"/>
              <a:ea typeface="微软雅黑" panose="020B0503020204020204" charset="-122"/>
            </a:endParaRPr>
          </a:p>
        </p:txBody>
      </p:sp>
      <p:sp>
        <p:nvSpPr>
          <p:cNvPr id="10" name="文本框 9"/>
          <p:cNvSpPr txBox="1"/>
          <p:nvPr>
            <p:custDataLst>
              <p:tags r:id="rId3"/>
            </p:custDataLst>
          </p:nvPr>
        </p:nvSpPr>
        <p:spPr>
          <a:xfrm>
            <a:off x="550060" y="8489474"/>
            <a:ext cx="376535" cy="1198880"/>
          </a:xfrm>
          <a:prstGeom prst="rect">
            <a:avLst/>
          </a:prstGeom>
          <a:noFill/>
        </p:spPr>
        <p:txBody>
          <a:bodyPr wrap="square" rtlCol="0">
            <a:spAutoFit/>
          </a:bodyPr>
          <a:p>
            <a:r>
              <a:rPr lang="zh-CN" altLang="en-US" b="1">
                <a:solidFill>
                  <a:srgbClr val="0070C0"/>
                </a:solidFill>
                <a:latin typeface="微软雅黑" panose="020B0503020204020204" charset="-122"/>
                <a:ea typeface="微软雅黑" panose="020B0503020204020204" charset="-122"/>
              </a:rPr>
              <a:t>商务签证</a:t>
            </a:r>
            <a:endParaRPr lang="zh-CN" altLang="en-US" b="1">
              <a:solidFill>
                <a:srgbClr val="0070C0"/>
              </a:solidFill>
              <a:latin typeface="微软雅黑" panose="020B0503020204020204" charset="-122"/>
              <a:ea typeface="微软雅黑" panose="020B0503020204020204" charset="-122"/>
            </a:endParaRPr>
          </a:p>
        </p:txBody>
      </p:sp>
      <p:sp>
        <p:nvSpPr>
          <p:cNvPr id="11" name="文本框 10"/>
          <p:cNvSpPr txBox="1"/>
          <p:nvPr>
            <p:custDataLst>
              <p:tags r:id="rId4"/>
            </p:custDataLst>
          </p:nvPr>
        </p:nvSpPr>
        <p:spPr>
          <a:xfrm>
            <a:off x="1032000" y="8981573"/>
            <a:ext cx="376535" cy="1198880"/>
          </a:xfrm>
          <a:prstGeom prst="rect">
            <a:avLst/>
          </a:prstGeom>
          <a:noFill/>
        </p:spPr>
        <p:txBody>
          <a:bodyPr wrap="square" rtlCol="0">
            <a:spAutoFit/>
          </a:bodyPr>
          <a:p>
            <a:r>
              <a:rPr lang="zh-CN" altLang="en-US" b="1">
                <a:solidFill>
                  <a:srgbClr val="0070C0"/>
                </a:solidFill>
                <a:latin typeface="微软雅黑" panose="020B0503020204020204" charset="-122"/>
                <a:ea typeface="微软雅黑" panose="020B0503020204020204" charset="-122"/>
              </a:rPr>
              <a:t>所需材料</a:t>
            </a:r>
            <a:endParaRPr lang="zh-CN" altLang="en-US" b="1">
              <a:solidFill>
                <a:srgbClr val="0070C0"/>
              </a:solidFill>
              <a:latin typeface="微软雅黑" panose="020B0503020204020204" charset="-122"/>
              <a:ea typeface="微软雅黑" panose="020B0503020204020204" charset="-122"/>
            </a:endParaRPr>
          </a:p>
        </p:txBody>
      </p:sp>
      <p:sp>
        <p:nvSpPr>
          <p:cNvPr id="12" name="文本框 11"/>
          <p:cNvSpPr txBox="1"/>
          <p:nvPr>
            <p:custDataLst>
              <p:tags r:id="rId5"/>
            </p:custDataLst>
          </p:nvPr>
        </p:nvSpPr>
        <p:spPr>
          <a:xfrm>
            <a:off x="549910" y="10897235"/>
            <a:ext cx="2286000" cy="368300"/>
          </a:xfrm>
          <a:prstGeom prst="rect">
            <a:avLst/>
          </a:prstGeom>
          <a:noFill/>
        </p:spPr>
        <p:txBody>
          <a:bodyPr wrap="square" rtlCol="0">
            <a:spAutoFit/>
          </a:bodyPr>
          <a:p>
            <a:r>
              <a:rPr lang="en-US" altLang="zh-CN" b="1" spc="300" dirty="0">
                <a:latin typeface="楷体" panose="02010609060101010101" charset="-122"/>
                <a:ea typeface="楷体" panose="02010609060101010101" charset="-122"/>
                <a:cs typeface="Open Sans" pitchFamily="34" charset="0"/>
                <a:sym typeface="+mn-ea"/>
              </a:rPr>
              <a:t>Contact Us</a:t>
            </a:r>
            <a:endParaRPr lang="en-US" altLang="zh-CN" b="1" spc="300" dirty="0">
              <a:latin typeface="楷体" panose="02010609060101010101" charset="-122"/>
              <a:ea typeface="楷体" panose="02010609060101010101" charset="-122"/>
              <a:cs typeface="Open Sans" pitchFamily="34" charset="0"/>
              <a:sym typeface="+mn-ea"/>
            </a:endParaRPr>
          </a:p>
        </p:txBody>
      </p:sp>
      <p:sp>
        <p:nvSpPr>
          <p:cNvPr id="15" name="文本框 14"/>
          <p:cNvSpPr txBox="1"/>
          <p:nvPr>
            <p:custDataLst>
              <p:tags r:id="rId6"/>
            </p:custDataLst>
          </p:nvPr>
        </p:nvSpPr>
        <p:spPr>
          <a:xfrm>
            <a:off x="549910" y="11265535"/>
            <a:ext cx="4763135" cy="922020"/>
          </a:xfrm>
          <a:prstGeom prst="rect">
            <a:avLst/>
          </a:prstGeom>
          <a:noFill/>
        </p:spPr>
        <p:txBody>
          <a:bodyPr wrap="square" rtlCol="0">
            <a:spAutoFit/>
          </a:bodyPr>
          <a:p>
            <a:r>
              <a:rPr lang="zh-CN" altLang="en-US" b="1" spc="300" dirty="0">
                <a:latin typeface="楷体" panose="02010609060101010101" charset="-122"/>
                <a:ea typeface="楷体" panose="02010609060101010101" charset="-122"/>
                <a:cs typeface="楷体" panose="02010609060101010101" charset="-122"/>
                <a:sym typeface="+mn-ea"/>
              </a:rPr>
              <a:t>姜先生</a:t>
            </a:r>
            <a:r>
              <a:rPr lang="en-US" altLang="zh-CN" b="1" spc="300" dirty="0">
                <a:latin typeface="楷体" panose="02010609060101010101" charset="-122"/>
                <a:ea typeface="楷体" panose="02010609060101010101" charset="-122"/>
                <a:cs typeface="楷体" panose="02010609060101010101" charset="-122"/>
                <a:sym typeface="+mn-ea"/>
              </a:rPr>
              <a:t>  13911692183</a:t>
            </a:r>
            <a:r>
              <a:rPr lang="zh-CN" altLang="en-US" b="1" spc="300" dirty="0">
                <a:latin typeface="楷体" panose="02010609060101010101" charset="-122"/>
                <a:ea typeface="楷体" panose="02010609060101010101" charset="-122"/>
                <a:cs typeface="楷体" panose="02010609060101010101" charset="-122"/>
                <a:sym typeface="+mn-ea"/>
              </a:rPr>
              <a:t>（</a:t>
            </a:r>
            <a:r>
              <a:rPr lang="zh-CN" altLang="en-US" b="1" spc="300" dirty="0">
                <a:latin typeface="楷体" panose="02010609060101010101" charset="-122"/>
                <a:ea typeface="楷体" panose="02010609060101010101" charset="-122"/>
                <a:cs typeface="楷体" panose="02010609060101010101" charset="-122"/>
                <a:sym typeface="+mn-ea"/>
              </a:rPr>
              <a:t>微信）</a:t>
            </a:r>
            <a:endParaRPr lang="zh-CN" altLang="en-US" b="1" spc="300" dirty="0">
              <a:latin typeface="楷体" panose="02010609060101010101" charset="-122"/>
              <a:ea typeface="楷体" panose="02010609060101010101" charset="-122"/>
              <a:cs typeface="楷体" panose="02010609060101010101" charset="-122"/>
              <a:sym typeface="+mn-ea"/>
            </a:endParaRPr>
          </a:p>
          <a:p>
            <a:r>
              <a:rPr lang="zh-CN" altLang="en-US" b="1" spc="300" dirty="0">
                <a:latin typeface="楷体" panose="02010609060101010101" charset="-122"/>
                <a:ea typeface="楷体" panose="02010609060101010101" charset="-122"/>
                <a:cs typeface="楷体" panose="02010609060101010101" charset="-122"/>
                <a:sym typeface="+mn-ea"/>
              </a:rPr>
              <a:t>卞先生</a:t>
            </a:r>
            <a:r>
              <a:rPr lang="en-US" altLang="zh-CN" b="1" spc="300" dirty="0">
                <a:latin typeface="楷体" panose="02010609060101010101" charset="-122"/>
                <a:ea typeface="楷体" panose="02010609060101010101" charset="-122"/>
                <a:cs typeface="楷体" panose="02010609060101010101" charset="-122"/>
                <a:sym typeface="+mn-ea"/>
              </a:rPr>
              <a:t>  13910965046</a:t>
            </a:r>
            <a:r>
              <a:rPr lang="zh-CN" altLang="en-US" b="1" spc="300" dirty="0">
                <a:latin typeface="楷体" panose="02010609060101010101" charset="-122"/>
                <a:ea typeface="楷体" panose="02010609060101010101" charset="-122"/>
                <a:cs typeface="楷体" panose="02010609060101010101" charset="-122"/>
                <a:sym typeface="+mn-ea"/>
              </a:rPr>
              <a:t>（微信）</a:t>
            </a:r>
            <a:endParaRPr lang="zh-CN" altLang="en-US" b="1" spc="300" dirty="0">
              <a:latin typeface="楷体" panose="02010609060101010101" charset="-122"/>
              <a:ea typeface="楷体" panose="02010609060101010101" charset="-122"/>
              <a:cs typeface="楷体" panose="02010609060101010101" charset="-122"/>
              <a:sym typeface="+mn-ea"/>
            </a:endParaRPr>
          </a:p>
          <a:p>
            <a:r>
              <a:rPr lang="en-US" altLang="zh-CN" b="1" spc="300" dirty="0">
                <a:latin typeface="楷体" panose="02010609060101010101" charset="-122"/>
                <a:ea typeface="楷体" panose="02010609060101010101" charset="-122"/>
                <a:cs typeface="楷体" panose="02010609060101010101" charset="-122"/>
              </a:rPr>
              <a:t>耿</a:t>
            </a:r>
            <a:r>
              <a:rPr lang="zh-CN" altLang="en-US" b="1" spc="300" dirty="0">
                <a:latin typeface="楷体" panose="02010609060101010101" charset="-122"/>
                <a:ea typeface="楷体" panose="02010609060101010101" charset="-122"/>
                <a:cs typeface="楷体" panose="02010609060101010101" charset="-122"/>
              </a:rPr>
              <a:t>先生</a:t>
            </a:r>
            <a:r>
              <a:rPr lang="en-US" altLang="zh-CN" b="1" spc="300" dirty="0">
                <a:latin typeface="楷体" panose="02010609060101010101" charset="-122"/>
                <a:ea typeface="楷体" panose="02010609060101010101" charset="-122"/>
                <a:cs typeface="楷体" panose="02010609060101010101" charset="-122"/>
              </a:rPr>
              <a:t>  13910038473（微信）</a:t>
            </a:r>
            <a:endParaRPr lang="en-US" altLang="zh-CN" b="1" spc="300" dirty="0">
              <a:latin typeface="楷体" panose="02010609060101010101" charset="-122"/>
              <a:ea typeface="楷体" panose="02010609060101010101" charset="-122"/>
              <a:cs typeface="楷体" panose="02010609060101010101"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8913" name="图片 3"/>
          <p:cNvPicPr>
            <a:picLocks noChangeAspect="1"/>
          </p:cNvPicPr>
          <p:nvPr/>
        </p:nvPicPr>
        <p:blipFill>
          <a:blip r:embed="rId1"/>
          <a:stretch>
            <a:fillRect/>
          </a:stretch>
        </p:blipFill>
        <p:spPr>
          <a:xfrm>
            <a:off x="19050" y="679768"/>
            <a:ext cx="6818313" cy="3813175"/>
          </a:xfrm>
          <a:prstGeom prst="rect">
            <a:avLst/>
          </a:prstGeom>
          <a:noFill/>
          <a:ln w="9525">
            <a:noFill/>
          </a:ln>
        </p:spPr>
      </p:pic>
      <p:sp>
        <p:nvSpPr>
          <p:cNvPr id="38914" name="文本框 4"/>
          <p:cNvSpPr txBox="1"/>
          <p:nvPr/>
        </p:nvSpPr>
        <p:spPr>
          <a:xfrm>
            <a:off x="138113" y="4848543"/>
            <a:ext cx="6583362" cy="792480"/>
          </a:xfrm>
          <a:prstGeom prst="rect">
            <a:avLst/>
          </a:prstGeom>
          <a:noFill/>
          <a:ln w="9525">
            <a:noFill/>
          </a:ln>
        </p:spPr>
        <p:txBody>
          <a:bodyPr anchor="t" anchorCtr="0">
            <a:spAutoFit/>
          </a:bodyPr>
          <a:p>
            <a:pPr>
              <a:lnSpc>
                <a:spcPct val="190000"/>
              </a:lnSpc>
            </a:pPr>
            <a:r>
              <a:rPr lang="en-US" altLang="zh-CN" sz="1200" b="1" dirty="0">
                <a:latin typeface="微软雅黑" panose="020B0503020204020204" charset="-122"/>
                <a:ea typeface="微软雅黑" panose="020B0503020204020204" charset="-122"/>
              </a:rPr>
              <a:t>    </a:t>
            </a:r>
            <a:r>
              <a:rPr lang="zh-CN" altLang="en-US" sz="1200" b="1" dirty="0">
                <a:latin typeface="微软雅黑" panose="020B0503020204020204" charset="-122"/>
                <a:ea typeface="微软雅黑" panose="020B0503020204020204" charset="-122"/>
              </a:rPr>
              <a:t>走进日本关西，与六级产业农场、科技农场、森林教育、农业流通的操盘手交流项目运营；听农业专家讲述乡村发展的关键因素；在每一餐每一夜中体验日本生态农业.. ...</a:t>
            </a:r>
            <a:endParaRPr lang="zh-CN" altLang="en-US" sz="1200" b="1" dirty="0">
              <a:latin typeface="微软雅黑" panose="020B0503020204020204" charset="-122"/>
              <a:ea typeface="微软雅黑" panose="020B0503020204020204" charset="-122"/>
            </a:endParaRPr>
          </a:p>
        </p:txBody>
      </p:sp>
      <p:sp>
        <p:nvSpPr>
          <p:cNvPr id="38915" name="文本框 5"/>
          <p:cNvSpPr txBox="1"/>
          <p:nvPr/>
        </p:nvSpPr>
        <p:spPr>
          <a:xfrm>
            <a:off x="295275" y="6078856"/>
            <a:ext cx="3484880" cy="398780"/>
          </a:xfrm>
          <a:prstGeom prst="rect">
            <a:avLst/>
          </a:prstGeom>
          <a:noFill/>
          <a:ln w="9525">
            <a:noFill/>
          </a:ln>
        </p:spPr>
        <p:txBody>
          <a:bodyPr wrap="none" anchor="t" anchorCtr="0">
            <a:spAutoFit/>
          </a:bodyPr>
          <a:p>
            <a:r>
              <a:rPr lang="zh-CN" altLang="en-US" sz="2000" b="1" dirty="0">
                <a:latin typeface="Franklin Gothic Medium" panose="020B0603020102020204" pitchFamily="34" charset="0"/>
                <a:ea typeface="微软雅黑" panose="020B0503020204020204" charset="-122"/>
              </a:rPr>
              <a:t>日本生态农业，</a:t>
            </a:r>
            <a:r>
              <a:rPr lang="zh-CN" altLang="en-US" sz="2000" b="1" dirty="0">
                <a:solidFill>
                  <a:srgbClr val="0070C0"/>
                </a:solidFill>
                <a:latin typeface="Franklin Gothic Medium" panose="020B0603020102020204" pitchFamily="34" charset="0"/>
                <a:ea typeface="微软雅黑" panose="020B0503020204020204" charset="-122"/>
              </a:rPr>
              <a:t>我们学什么？</a:t>
            </a:r>
            <a:endParaRPr lang="zh-CN" altLang="en-US" sz="2000" b="1" dirty="0">
              <a:solidFill>
                <a:srgbClr val="0070C0"/>
              </a:solidFill>
              <a:latin typeface="Franklin Gothic Medium" panose="020B0603020102020204" pitchFamily="34" charset="0"/>
              <a:ea typeface="微软雅黑" panose="020B0503020204020204" charset="-122"/>
            </a:endParaRPr>
          </a:p>
        </p:txBody>
      </p:sp>
      <p:sp>
        <p:nvSpPr>
          <p:cNvPr id="38916" name="文本框 7"/>
          <p:cNvSpPr txBox="1"/>
          <p:nvPr/>
        </p:nvSpPr>
        <p:spPr>
          <a:xfrm>
            <a:off x="479425" y="7331393"/>
            <a:ext cx="3738880" cy="306705"/>
          </a:xfrm>
          <a:prstGeom prst="rect">
            <a:avLst/>
          </a:prstGeom>
          <a:noFill/>
          <a:ln w="9525">
            <a:noFill/>
          </a:ln>
        </p:spPr>
        <p:txBody>
          <a:bodyPr wrap="none" anchor="t" anchorCtr="0">
            <a:spAutoFit/>
          </a:bodyPr>
          <a:p>
            <a:r>
              <a:rPr lang="zh-CN" altLang="en-US" sz="1400" b="1" dirty="0">
                <a:latin typeface="Franklin Gothic Medium" panose="020B0603020102020204" pitchFamily="34" charset="0"/>
                <a:ea typeface="微软雅黑" panose="020B0503020204020204" charset="-122"/>
              </a:rPr>
              <a:t>农场中餐饮、住宿、文创产品的业态规划配比</a:t>
            </a:r>
            <a:endParaRPr lang="zh-CN" altLang="en-US" sz="1400" b="1" dirty="0">
              <a:latin typeface="Franklin Gothic Medium" panose="020B0603020102020204" pitchFamily="34" charset="0"/>
              <a:ea typeface="微软雅黑" panose="020B0503020204020204" charset="-122"/>
            </a:endParaRPr>
          </a:p>
        </p:txBody>
      </p:sp>
      <p:cxnSp>
        <p:nvCxnSpPr>
          <p:cNvPr id="9" name="直接连接符 8"/>
          <p:cNvCxnSpPr/>
          <p:nvPr/>
        </p:nvCxnSpPr>
        <p:spPr>
          <a:xfrm>
            <a:off x="468313" y="7696518"/>
            <a:ext cx="4429125" cy="0"/>
          </a:xfrm>
          <a:prstGeom prst="line">
            <a:avLst/>
          </a:prstGeom>
          <a:ln w="12700" cmpd="sng">
            <a:solidFill>
              <a:schemeClr val="accent1">
                <a:shade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8918" name="文本框 9"/>
          <p:cNvSpPr txBox="1"/>
          <p:nvPr/>
        </p:nvSpPr>
        <p:spPr>
          <a:xfrm>
            <a:off x="468313" y="6775768"/>
            <a:ext cx="4450080" cy="306705"/>
          </a:xfrm>
          <a:prstGeom prst="rect">
            <a:avLst/>
          </a:prstGeom>
          <a:noFill/>
          <a:ln w="9525">
            <a:noFill/>
          </a:ln>
        </p:spPr>
        <p:txBody>
          <a:bodyPr wrap="none" anchor="t" anchorCtr="0">
            <a:spAutoFit/>
          </a:bodyPr>
          <a:p>
            <a:r>
              <a:rPr lang="zh-CN" altLang="en-US" sz="1400" b="1" dirty="0">
                <a:latin typeface="Franklin Gothic Medium" panose="020B0603020102020204" pitchFamily="34" charset="0"/>
                <a:ea typeface="微软雅黑" panose="020B0503020204020204" charset="-122"/>
              </a:rPr>
              <a:t>六级产业、一村一品、地产地销如何推动休闲农业发展</a:t>
            </a:r>
            <a:endParaRPr lang="zh-CN" altLang="en-US" sz="1400" b="1" dirty="0">
              <a:latin typeface="Franklin Gothic Medium" panose="020B0603020102020204" pitchFamily="34" charset="0"/>
              <a:ea typeface="微软雅黑" panose="020B0503020204020204" charset="-122"/>
            </a:endParaRPr>
          </a:p>
        </p:txBody>
      </p:sp>
      <p:cxnSp>
        <p:nvCxnSpPr>
          <p:cNvPr id="11" name="直接连接符 10"/>
          <p:cNvCxnSpPr/>
          <p:nvPr/>
        </p:nvCxnSpPr>
        <p:spPr>
          <a:xfrm>
            <a:off x="479425" y="7148831"/>
            <a:ext cx="4429125" cy="0"/>
          </a:xfrm>
          <a:prstGeom prst="line">
            <a:avLst/>
          </a:prstGeom>
          <a:ln w="12700" cmpd="sng">
            <a:solidFill>
              <a:schemeClr val="accent1">
                <a:shade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8920" name="文本框 11"/>
          <p:cNvSpPr txBox="1"/>
          <p:nvPr/>
        </p:nvSpPr>
        <p:spPr>
          <a:xfrm>
            <a:off x="479425" y="7953693"/>
            <a:ext cx="2494280" cy="306705"/>
          </a:xfrm>
          <a:prstGeom prst="rect">
            <a:avLst/>
          </a:prstGeom>
          <a:noFill/>
          <a:ln w="9525">
            <a:noFill/>
          </a:ln>
        </p:spPr>
        <p:txBody>
          <a:bodyPr wrap="none" anchor="t" anchorCtr="0">
            <a:spAutoFit/>
          </a:bodyPr>
          <a:p>
            <a:r>
              <a:rPr lang="zh-CN" altLang="en-US" sz="1400" b="1" dirty="0">
                <a:latin typeface="Franklin Gothic Medium" panose="020B0603020102020204" pitchFamily="34" charset="0"/>
                <a:ea typeface="微软雅黑" panose="020B0503020204020204" charset="-122"/>
              </a:rPr>
              <a:t>农业科技在休闲农场中的应用</a:t>
            </a:r>
            <a:endParaRPr lang="zh-CN" altLang="en-US" sz="1400" b="1" dirty="0">
              <a:latin typeface="Franklin Gothic Medium" panose="020B0603020102020204" pitchFamily="34" charset="0"/>
              <a:ea typeface="微软雅黑" panose="020B0503020204020204" charset="-122"/>
            </a:endParaRPr>
          </a:p>
        </p:txBody>
      </p:sp>
      <p:cxnSp>
        <p:nvCxnSpPr>
          <p:cNvPr id="13" name="直接连接符 12"/>
          <p:cNvCxnSpPr/>
          <p:nvPr/>
        </p:nvCxnSpPr>
        <p:spPr>
          <a:xfrm>
            <a:off x="468313" y="8318818"/>
            <a:ext cx="4429125" cy="0"/>
          </a:xfrm>
          <a:prstGeom prst="line">
            <a:avLst/>
          </a:prstGeom>
          <a:ln w="12700" cmpd="sng">
            <a:solidFill>
              <a:schemeClr val="accent1">
                <a:shade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8922" name="文本框 13"/>
          <p:cNvSpPr txBox="1"/>
          <p:nvPr/>
        </p:nvSpPr>
        <p:spPr>
          <a:xfrm>
            <a:off x="479425" y="8572818"/>
            <a:ext cx="4450080" cy="306705"/>
          </a:xfrm>
          <a:prstGeom prst="rect">
            <a:avLst/>
          </a:prstGeom>
          <a:noFill/>
          <a:ln w="9525">
            <a:noFill/>
          </a:ln>
        </p:spPr>
        <p:txBody>
          <a:bodyPr wrap="none" anchor="t" anchorCtr="0">
            <a:spAutoFit/>
          </a:bodyPr>
          <a:p>
            <a:r>
              <a:rPr lang="zh-CN" altLang="en-US" sz="1400" b="1" dirty="0">
                <a:latin typeface="Franklin Gothic Medium" panose="020B0603020102020204" pitchFamily="34" charset="0"/>
                <a:ea typeface="微软雅黑" panose="020B0503020204020204" charset="-122"/>
              </a:rPr>
              <a:t>休闲农场的针对不同客户群体的体验设定及精细化管理</a:t>
            </a:r>
            <a:endParaRPr lang="zh-CN" altLang="en-US" sz="1400" b="1" dirty="0">
              <a:latin typeface="Franklin Gothic Medium" panose="020B0603020102020204" pitchFamily="34" charset="0"/>
              <a:ea typeface="微软雅黑" panose="020B0503020204020204" charset="-122"/>
            </a:endParaRPr>
          </a:p>
        </p:txBody>
      </p:sp>
      <p:cxnSp>
        <p:nvCxnSpPr>
          <p:cNvPr id="15" name="直接连接符 14"/>
          <p:cNvCxnSpPr/>
          <p:nvPr/>
        </p:nvCxnSpPr>
        <p:spPr>
          <a:xfrm>
            <a:off x="468313" y="8937943"/>
            <a:ext cx="4429125" cy="0"/>
          </a:xfrm>
          <a:prstGeom prst="line">
            <a:avLst/>
          </a:prstGeom>
          <a:ln w="12700" cmpd="sng">
            <a:solidFill>
              <a:schemeClr val="accent1">
                <a:shade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8924" name="文本框 15"/>
          <p:cNvSpPr txBox="1"/>
          <p:nvPr/>
        </p:nvSpPr>
        <p:spPr>
          <a:xfrm>
            <a:off x="479425" y="9201468"/>
            <a:ext cx="2494280" cy="306705"/>
          </a:xfrm>
          <a:prstGeom prst="rect">
            <a:avLst/>
          </a:prstGeom>
          <a:noFill/>
          <a:ln w="9525">
            <a:noFill/>
          </a:ln>
        </p:spPr>
        <p:txBody>
          <a:bodyPr wrap="none" anchor="t" anchorCtr="0">
            <a:spAutoFit/>
          </a:bodyPr>
          <a:p>
            <a:r>
              <a:rPr lang="zh-CN" altLang="en-US" sz="1400" b="1" dirty="0">
                <a:latin typeface="Franklin Gothic Medium" panose="020B0603020102020204" pitchFamily="34" charset="0"/>
                <a:ea typeface="微软雅黑" panose="020B0503020204020204" charset="-122"/>
              </a:rPr>
              <a:t>观光农场如何成为度假目的地</a:t>
            </a:r>
            <a:endParaRPr lang="zh-CN" altLang="en-US" sz="1400" b="1" dirty="0">
              <a:latin typeface="Franklin Gothic Medium" panose="020B0603020102020204" pitchFamily="34" charset="0"/>
              <a:ea typeface="微软雅黑" panose="020B0503020204020204" charset="-122"/>
            </a:endParaRPr>
          </a:p>
        </p:txBody>
      </p:sp>
      <p:cxnSp>
        <p:nvCxnSpPr>
          <p:cNvPr id="17" name="直接连接符 16"/>
          <p:cNvCxnSpPr/>
          <p:nvPr/>
        </p:nvCxnSpPr>
        <p:spPr>
          <a:xfrm>
            <a:off x="468313" y="9566593"/>
            <a:ext cx="4429125" cy="0"/>
          </a:xfrm>
          <a:prstGeom prst="line">
            <a:avLst/>
          </a:prstGeom>
          <a:ln w="12700" cmpd="sng">
            <a:solidFill>
              <a:schemeClr val="accent1">
                <a:shade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8926" name="文本框 17"/>
          <p:cNvSpPr txBox="1"/>
          <p:nvPr/>
        </p:nvSpPr>
        <p:spPr>
          <a:xfrm>
            <a:off x="479425" y="9820593"/>
            <a:ext cx="3738880" cy="306705"/>
          </a:xfrm>
          <a:prstGeom prst="rect">
            <a:avLst/>
          </a:prstGeom>
          <a:noFill/>
          <a:ln w="9525">
            <a:noFill/>
          </a:ln>
        </p:spPr>
        <p:txBody>
          <a:bodyPr wrap="none" anchor="t" anchorCtr="0">
            <a:spAutoFit/>
          </a:bodyPr>
          <a:p>
            <a:r>
              <a:rPr lang="zh-CN" altLang="en-US" sz="1400" b="1" dirty="0">
                <a:latin typeface="Franklin Gothic Medium" panose="020B0603020102020204" pitchFamily="34" charset="0"/>
                <a:ea typeface="微软雅黑" panose="020B0503020204020204" charset="-122"/>
              </a:rPr>
              <a:t>区域弄产品的品牌打造方式及伴手礼发展脉络</a:t>
            </a:r>
            <a:endParaRPr lang="zh-CN" altLang="en-US" sz="1400" b="1" dirty="0">
              <a:latin typeface="Franklin Gothic Medium" panose="020B0603020102020204" pitchFamily="34" charset="0"/>
              <a:ea typeface="微软雅黑" panose="020B0503020204020204" charset="-122"/>
            </a:endParaRPr>
          </a:p>
        </p:txBody>
      </p:sp>
      <p:cxnSp>
        <p:nvCxnSpPr>
          <p:cNvPr id="19" name="直接连接符 18"/>
          <p:cNvCxnSpPr/>
          <p:nvPr/>
        </p:nvCxnSpPr>
        <p:spPr>
          <a:xfrm>
            <a:off x="468313" y="10185718"/>
            <a:ext cx="4429125" cy="0"/>
          </a:xfrm>
          <a:prstGeom prst="line">
            <a:avLst/>
          </a:prstGeom>
          <a:ln w="12700" cmpd="sng">
            <a:solidFill>
              <a:schemeClr val="accent1">
                <a:shade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8928" name="文本框 19"/>
          <p:cNvSpPr txBox="1"/>
          <p:nvPr/>
        </p:nvSpPr>
        <p:spPr>
          <a:xfrm>
            <a:off x="479425" y="10442893"/>
            <a:ext cx="2316480" cy="306705"/>
          </a:xfrm>
          <a:prstGeom prst="rect">
            <a:avLst/>
          </a:prstGeom>
          <a:noFill/>
          <a:ln w="9525">
            <a:noFill/>
          </a:ln>
        </p:spPr>
        <p:txBody>
          <a:bodyPr wrap="none" anchor="t" anchorCtr="0">
            <a:spAutoFit/>
          </a:bodyPr>
          <a:p>
            <a:r>
              <a:rPr lang="zh-CN" altLang="en-US" sz="1400" b="1" dirty="0">
                <a:latin typeface="Franklin Gothic Medium" panose="020B0603020102020204" pitchFamily="34" charset="0"/>
                <a:ea typeface="微软雅黑" panose="020B0503020204020204" charset="-122"/>
              </a:rPr>
              <a:t>自然教育本地化设计及引流</a:t>
            </a:r>
            <a:endParaRPr lang="zh-CN" altLang="en-US" sz="1400" b="1" dirty="0">
              <a:latin typeface="Franklin Gothic Medium" panose="020B0603020102020204" pitchFamily="34" charset="0"/>
              <a:ea typeface="微软雅黑" panose="020B0503020204020204" charset="-122"/>
            </a:endParaRPr>
          </a:p>
        </p:txBody>
      </p:sp>
      <p:cxnSp>
        <p:nvCxnSpPr>
          <p:cNvPr id="21" name="直接连接符 20"/>
          <p:cNvCxnSpPr/>
          <p:nvPr/>
        </p:nvCxnSpPr>
        <p:spPr>
          <a:xfrm>
            <a:off x="468313" y="10808018"/>
            <a:ext cx="4429125" cy="0"/>
          </a:xfrm>
          <a:prstGeom prst="line">
            <a:avLst/>
          </a:prstGeom>
          <a:ln w="12700" cmpd="sng">
            <a:solidFill>
              <a:schemeClr val="accent1">
                <a:shade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8930" name="文本框 21"/>
          <p:cNvSpPr txBox="1"/>
          <p:nvPr/>
        </p:nvSpPr>
        <p:spPr>
          <a:xfrm>
            <a:off x="479425" y="11071543"/>
            <a:ext cx="3027680" cy="306705"/>
          </a:xfrm>
          <a:prstGeom prst="rect">
            <a:avLst/>
          </a:prstGeom>
          <a:noFill/>
          <a:ln w="9525">
            <a:noFill/>
          </a:ln>
        </p:spPr>
        <p:txBody>
          <a:bodyPr wrap="none" anchor="t" anchorCtr="0">
            <a:spAutoFit/>
          </a:bodyPr>
          <a:p>
            <a:r>
              <a:rPr lang="zh-CN" altLang="en-US" sz="1400" b="1" dirty="0">
                <a:latin typeface="Franklin Gothic Medium" panose="020B0603020102020204" pitchFamily="34" charset="0"/>
                <a:ea typeface="微软雅黑" panose="020B0503020204020204" charset="-122"/>
              </a:rPr>
              <a:t>如何与当地居民联动，创造共同价值</a:t>
            </a:r>
            <a:endParaRPr lang="zh-CN" altLang="en-US" sz="1400" b="1" dirty="0">
              <a:latin typeface="Franklin Gothic Medium" panose="020B0603020102020204" pitchFamily="34" charset="0"/>
              <a:ea typeface="微软雅黑" panose="020B0503020204020204" charset="-122"/>
            </a:endParaRPr>
          </a:p>
        </p:txBody>
      </p:sp>
      <p:cxnSp>
        <p:nvCxnSpPr>
          <p:cNvPr id="23" name="直接连接符 22"/>
          <p:cNvCxnSpPr/>
          <p:nvPr/>
        </p:nvCxnSpPr>
        <p:spPr>
          <a:xfrm>
            <a:off x="468313" y="11436668"/>
            <a:ext cx="4429125" cy="0"/>
          </a:xfrm>
          <a:prstGeom prst="line">
            <a:avLst/>
          </a:prstGeom>
          <a:ln w="12700" cmpd="sng">
            <a:solidFill>
              <a:schemeClr val="accent1">
                <a:shade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38932" name="图片 3"/>
          <p:cNvPicPr>
            <a:picLocks noChangeAspect="1"/>
          </p:cNvPicPr>
          <p:nvPr/>
        </p:nvPicPr>
        <p:blipFill>
          <a:blip r:embed="rId2"/>
          <a:stretch>
            <a:fillRect/>
          </a:stretch>
        </p:blipFill>
        <p:spPr>
          <a:xfrm>
            <a:off x="3128963" y="3305493"/>
            <a:ext cx="377825" cy="620713"/>
          </a:xfrm>
          <a:prstGeom prst="rect">
            <a:avLst/>
          </a:prstGeom>
          <a:noFill/>
          <a:ln w="9525">
            <a:noFill/>
          </a:ln>
        </p:spPr>
      </p:pic>
      <p:sp>
        <p:nvSpPr>
          <p:cNvPr id="5" name="文本框 4"/>
          <p:cNvSpPr txBox="1"/>
          <p:nvPr/>
        </p:nvSpPr>
        <p:spPr>
          <a:xfrm>
            <a:off x="3140075" y="3219768"/>
            <a:ext cx="1943100" cy="706755"/>
          </a:xfrm>
          <a:prstGeom prst="rect">
            <a:avLst/>
          </a:prstGeom>
          <a:solidFill>
            <a:srgbClr val="58C4F2"/>
          </a:solidFill>
          <a:ln>
            <a:noFill/>
          </a:ln>
        </p:spPr>
        <p:style>
          <a:lnRef idx="1">
            <a:schemeClr val="accent1"/>
          </a:lnRef>
          <a:fillRef idx="2">
            <a:schemeClr val="accent1"/>
          </a:fillRef>
          <a:effectRef idx="1">
            <a:schemeClr val="accent1"/>
          </a:effectRef>
          <a:fontRef idx="minor">
            <a:schemeClr val="dk1"/>
          </a:fontRef>
        </p:style>
        <p:txBody>
          <a:bodyPr wrap="square" rtlCol="0">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4000" b="0" i="0" u="none" strike="noStrike" kern="1200" cap="none" spc="0" normalizeH="0" baseline="0" noProof="1">
                <a:solidFill>
                  <a:schemeClr val="bg1"/>
                </a:solidFill>
                <a:latin typeface="微软雅黑" panose="020B0503020204020204" charset="-122"/>
                <a:ea typeface="微软雅黑" panose="020B0503020204020204" charset="-122"/>
                <a:cs typeface="微软雅黑" panose="020B0503020204020204" charset="-122"/>
              </a:rPr>
              <a:t>7</a:t>
            </a:r>
            <a:r>
              <a:rPr kumimoji="0" lang="zh-CN" altLang="en-US" sz="4000" b="0" i="0" u="none" strike="noStrike" kern="1200" cap="none" spc="0" normalizeH="0" baseline="0" noProof="1">
                <a:solidFill>
                  <a:schemeClr val="bg1"/>
                </a:solidFill>
                <a:latin typeface="微软雅黑" panose="020B0503020204020204" charset="-122"/>
                <a:ea typeface="微软雅黑" panose="020B0503020204020204" charset="-122"/>
                <a:cs typeface="微软雅黑" panose="020B0503020204020204" charset="-122"/>
              </a:rPr>
              <a:t>天</a:t>
            </a:r>
            <a:r>
              <a:rPr kumimoji="0" lang="en-US" altLang="zh-CN" sz="4000" b="0" i="0" u="none" strike="noStrike" kern="1200" cap="none" spc="0" normalizeH="0" baseline="0" noProof="1">
                <a:solidFill>
                  <a:schemeClr val="bg1"/>
                </a:solidFill>
                <a:latin typeface="微软雅黑" panose="020B0503020204020204" charset="-122"/>
                <a:ea typeface="微软雅黑" panose="020B0503020204020204" charset="-122"/>
                <a:cs typeface="微软雅黑" panose="020B0503020204020204" charset="-122"/>
              </a:rPr>
              <a:t>6</a:t>
            </a:r>
            <a:r>
              <a:rPr kumimoji="0" lang="zh-CN" altLang="en-US" sz="4000" b="0" i="0" u="none" strike="noStrike" kern="1200" cap="none" spc="0" normalizeH="0" baseline="0" noProof="1">
                <a:solidFill>
                  <a:schemeClr val="bg1"/>
                </a:solidFill>
                <a:latin typeface="微软雅黑" panose="020B0503020204020204" charset="-122"/>
                <a:ea typeface="微软雅黑" panose="020B0503020204020204" charset="-122"/>
                <a:cs typeface="微软雅黑" panose="020B0503020204020204" charset="-122"/>
              </a:rPr>
              <a:t>晚</a:t>
            </a:r>
            <a:endParaRPr kumimoji="0" lang="zh-CN" altLang="en-US" sz="4000" b="0" i="0" u="none" strike="noStrike" kern="1200" cap="none" spc="0" normalizeH="0" baseline="0" noProof="1">
              <a:solidFill>
                <a:schemeClr val="bg1"/>
              </a:solidFill>
              <a:latin typeface="微软雅黑" panose="020B0503020204020204" charset="-122"/>
              <a:ea typeface="微软雅黑" panose="020B0503020204020204" charset="-122"/>
              <a:cs typeface="微软雅黑" panose="020B0503020204020204" charset="-122"/>
            </a:endParaRPr>
          </a:p>
        </p:txBody>
      </p:sp>
      <p:pic>
        <p:nvPicPr>
          <p:cNvPr id="38934" name="图片 1"/>
          <p:cNvPicPr>
            <a:picLocks noChangeAspect="1"/>
          </p:cNvPicPr>
          <p:nvPr/>
        </p:nvPicPr>
        <p:blipFill>
          <a:blip r:embed="rId3"/>
          <a:stretch>
            <a:fillRect/>
          </a:stretch>
        </p:blipFill>
        <p:spPr>
          <a:xfrm>
            <a:off x="5851525" y="3638868"/>
            <a:ext cx="212725" cy="509588"/>
          </a:xfrm>
          <a:prstGeom prst="rect">
            <a:avLst/>
          </a:prstGeom>
          <a:noFill/>
          <a:ln w="9525">
            <a:noFill/>
          </a:ln>
        </p:spPr>
      </p:pic>
      <p:pic>
        <p:nvPicPr>
          <p:cNvPr id="38935" name="图片 2"/>
          <p:cNvPicPr>
            <a:picLocks noChangeAspect="1"/>
          </p:cNvPicPr>
          <p:nvPr/>
        </p:nvPicPr>
        <p:blipFill>
          <a:blip r:embed="rId4"/>
          <a:stretch>
            <a:fillRect/>
          </a:stretch>
        </p:blipFill>
        <p:spPr>
          <a:xfrm>
            <a:off x="5791200" y="3626168"/>
            <a:ext cx="546100" cy="533400"/>
          </a:xfrm>
          <a:prstGeom prst="rect">
            <a:avLst/>
          </a:prstGeom>
          <a:noFill/>
          <a:ln w="9525">
            <a:noFill/>
          </a:ln>
        </p:spPr>
      </p:pic>
      <p:pic>
        <p:nvPicPr>
          <p:cNvPr id="38936" name="图片 3"/>
          <p:cNvPicPr>
            <a:picLocks noChangeAspect="1"/>
          </p:cNvPicPr>
          <p:nvPr/>
        </p:nvPicPr>
        <p:blipFill>
          <a:blip r:embed="rId5"/>
          <a:stretch>
            <a:fillRect/>
          </a:stretch>
        </p:blipFill>
        <p:spPr>
          <a:xfrm>
            <a:off x="5791200" y="3472181"/>
            <a:ext cx="823913" cy="855662"/>
          </a:xfrm>
          <a:prstGeom prst="rect">
            <a:avLst/>
          </a:prstGeom>
          <a:noFill/>
          <a:ln w="9525">
            <a:noFill/>
          </a:ln>
        </p:spPr>
      </p:pic>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表格 1"/>
          <p:cNvGraphicFramePr/>
          <p:nvPr>
            <p:custDataLst>
              <p:tags r:id="rId1"/>
            </p:custDataLst>
          </p:nvPr>
        </p:nvGraphicFramePr>
        <p:xfrm>
          <a:off x="356870" y="2052320"/>
          <a:ext cx="6205220" cy="9229090"/>
        </p:xfrm>
        <a:graphic>
          <a:graphicData uri="http://schemas.openxmlformats.org/drawingml/2006/table">
            <a:tbl>
              <a:tblPr firstRow="1" bandRow="1">
                <a:tableStyleId>{5C22544A-7EE6-4342-B048-85BDC9FD1C3A}</a:tableStyleId>
              </a:tblPr>
              <a:tblGrid>
                <a:gridCol w="678815"/>
                <a:gridCol w="820420"/>
                <a:gridCol w="3945255"/>
                <a:gridCol w="760730"/>
              </a:tblGrid>
              <a:tr h="302260">
                <a:tc>
                  <a:txBody>
                    <a:bodyPr/>
                    <a:p>
                      <a:pPr indent="0" algn="ctr">
                        <a:buNone/>
                      </a:pPr>
                      <a:r>
                        <a:rPr lang="zh-CN" sz="1200" b="0">
                          <a:solidFill>
                            <a:srgbClr val="000000"/>
                          </a:solidFill>
                          <a:latin typeface="楷体" panose="02010609060101010101" charset="-122"/>
                          <a:ea typeface="楷体" panose="02010609060101010101" charset="-122"/>
                        </a:rPr>
                        <a:t>天数</a:t>
                      </a:r>
                      <a:endParaRPr lang="zh-CN" altLang="en-US" sz="1200" b="0">
                        <a:solidFill>
                          <a:srgbClr val="000000"/>
                        </a:solidFill>
                        <a:latin typeface="楷体" panose="02010609060101010101" charset="-122"/>
                        <a:ea typeface="楷体" panose="02010609060101010101" charset="-122"/>
                      </a:endParaRPr>
                    </a:p>
                  </a:txBody>
                  <a:tcPr marL="12700" marR="12700" marT="12700" vert="horz" anchor="ct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D966"/>
                    </a:solidFill>
                  </a:tcPr>
                </a:tc>
                <a:tc>
                  <a:txBody>
                    <a:bodyPr/>
                    <a:p>
                      <a:pPr indent="0" algn="ctr">
                        <a:buNone/>
                      </a:pPr>
                      <a:r>
                        <a:rPr lang="zh-CN" sz="1200" b="0">
                          <a:solidFill>
                            <a:srgbClr val="000000"/>
                          </a:solidFill>
                          <a:latin typeface="楷体" panose="02010609060101010101" charset="-122"/>
                          <a:ea typeface="楷体" panose="02010609060101010101" charset="-122"/>
                        </a:rPr>
                        <a:t>城市</a:t>
                      </a:r>
                      <a:endParaRPr lang="zh-CN" altLang="en-US" sz="1200" b="0">
                        <a:solidFill>
                          <a:srgbClr val="000000"/>
                        </a:solidFill>
                        <a:latin typeface="楷体" panose="02010609060101010101" charset="-122"/>
                        <a:ea typeface="楷体" panose="02010609060101010101"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D966"/>
                    </a:solidFill>
                  </a:tcPr>
                </a:tc>
                <a:tc>
                  <a:txBody>
                    <a:bodyPr/>
                    <a:p>
                      <a:pPr indent="0" algn="ctr">
                        <a:buNone/>
                      </a:pPr>
                      <a:r>
                        <a:rPr lang="zh-CN" sz="1200" b="0">
                          <a:solidFill>
                            <a:srgbClr val="000000"/>
                          </a:solidFill>
                          <a:latin typeface="楷体" panose="02010609060101010101" charset="-122"/>
                          <a:ea typeface="楷体" panose="02010609060101010101" charset="-122"/>
                        </a:rPr>
                        <a:t>日程</a:t>
                      </a:r>
                      <a:endParaRPr lang="zh-CN" altLang="en-US" sz="1200" b="0">
                        <a:solidFill>
                          <a:srgbClr val="000000"/>
                        </a:solidFill>
                        <a:latin typeface="楷体" panose="02010609060101010101" charset="-122"/>
                        <a:ea typeface="楷体" panose="02010609060101010101"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D966"/>
                    </a:solidFill>
                  </a:tcPr>
                </a:tc>
                <a:tc>
                  <a:txBody>
                    <a:bodyPr/>
                    <a:p>
                      <a:pPr indent="0" algn="ctr">
                        <a:buNone/>
                      </a:pPr>
                      <a:r>
                        <a:rPr lang="zh-CN" sz="1200" b="0">
                          <a:solidFill>
                            <a:srgbClr val="000000"/>
                          </a:solidFill>
                          <a:latin typeface="楷体" panose="02010609060101010101" charset="-122"/>
                          <a:ea typeface="楷体" panose="02010609060101010101" charset="-122"/>
                        </a:rPr>
                        <a:t>酒店</a:t>
                      </a:r>
                      <a:endParaRPr lang="zh-CN" altLang="en-US" sz="1200" b="0">
                        <a:solidFill>
                          <a:srgbClr val="000000"/>
                        </a:solidFill>
                        <a:latin typeface="楷体" panose="02010609060101010101" charset="-122"/>
                        <a:ea typeface="楷体" panose="02010609060101010101" charset="-122"/>
                      </a:endParaRPr>
                    </a:p>
                  </a:txBody>
                  <a:tcPr marL="12700" marR="12700" marT="12700" vert="horz"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D966"/>
                    </a:solidFill>
                  </a:tcPr>
                </a:tc>
              </a:tr>
              <a:tr h="407035">
                <a:tc rowSpan="2">
                  <a:txBody>
                    <a:bodyPr/>
                    <a:p>
                      <a:pPr indent="0" algn="ctr">
                        <a:buNone/>
                      </a:pPr>
                      <a:r>
                        <a:rPr lang="zh-CN" sz="1200" b="0">
                          <a:solidFill>
                            <a:srgbClr val="000000"/>
                          </a:solidFill>
                          <a:latin typeface="楷体" panose="02010609060101010101" charset="-122"/>
                          <a:ea typeface="楷体" panose="02010609060101010101" charset="-122"/>
                          <a:cs typeface="楷体" panose="02010609060101010101" charset="-122"/>
                        </a:rPr>
                        <a:t>第1天</a:t>
                      </a:r>
                      <a:endParaRPr lang="zh-CN" sz="1200" b="0">
                        <a:solidFill>
                          <a:srgbClr val="000000"/>
                        </a:solidFill>
                        <a:latin typeface="楷体" panose="02010609060101010101" charset="-122"/>
                        <a:ea typeface="楷体" panose="02010609060101010101" charset="-122"/>
                        <a:cs typeface="楷体" panose="02010609060101010101" charset="-122"/>
                      </a:endParaRPr>
                    </a:p>
                    <a:p>
                      <a:pPr indent="0" algn="ctr">
                        <a:buNone/>
                      </a:pPr>
                      <a:r>
                        <a:rPr lang="en-US" altLang="zh-CN" sz="1200" b="0">
                          <a:solidFill>
                            <a:srgbClr val="000000"/>
                          </a:solidFill>
                          <a:latin typeface="楷体" panose="02010609060101010101" charset="-122"/>
                          <a:ea typeface="楷体" panose="02010609060101010101" charset="-122"/>
                          <a:cs typeface="楷体" panose="02010609060101010101" charset="-122"/>
                        </a:rPr>
                        <a:t>6</a:t>
                      </a:r>
                      <a:r>
                        <a:rPr lang="zh-CN" altLang="en-US" sz="1200" b="0">
                          <a:solidFill>
                            <a:srgbClr val="000000"/>
                          </a:solidFill>
                          <a:latin typeface="楷体" panose="02010609060101010101" charset="-122"/>
                          <a:ea typeface="楷体" panose="02010609060101010101" charset="-122"/>
                          <a:cs typeface="楷体" panose="02010609060101010101" charset="-122"/>
                        </a:rPr>
                        <a:t>月</a:t>
                      </a:r>
                      <a:r>
                        <a:rPr lang="en-US" altLang="zh-CN" sz="1200" b="0">
                          <a:solidFill>
                            <a:srgbClr val="000000"/>
                          </a:solidFill>
                          <a:latin typeface="楷体" panose="02010609060101010101" charset="-122"/>
                          <a:ea typeface="楷体" panose="02010609060101010101" charset="-122"/>
                          <a:cs typeface="楷体" panose="02010609060101010101" charset="-122"/>
                        </a:rPr>
                        <a:t>20</a:t>
                      </a:r>
                      <a:r>
                        <a:rPr lang="zh-CN" altLang="en-US" sz="1200" b="0">
                          <a:solidFill>
                            <a:srgbClr val="000000"/>
                          </a:solidFill>
                          <a:latin typeface="楷体" panose="02010609060101010101" charset="-122"/>
                          <a:ea typeface="楷体" panose="02010609060101010101" charset="-122"/>
                          <a:cs typeface="楷体" panose="02010609060101010101" charset="-122"/>
                        </a:rPr>
                        <a:t>日</a:t>
                      </a:r>
                      <a:endParaRPr lang="zh-CN" altLang="en-US" sz="1200" b="0">
                        <a:solidFill>
                          <a:srgbClr val="000000"/>
                        </a:solidFill>
                        <a:latin typeface="楷体" panose="02010609060101010101" charset="-122"/>
                        <a:ea typeface="楷体" panose="02010609060101010101" charset="-122"/>
                        <a:cs typeface="楷体" panose="02010609060101010101" charset="-122"/>
                      </a:endParaRPr>
                    </a:p>
                    <a:p>
                      <a:pPr indent="0" algn="ctr">
                        <a:buNone/>
                      </a:pPr>
                      <a:r>
                        <a:rPr lang="zh-CN" altLang="en-US" sz="1200" b="0">
                          <a:solidFill>
                            <a:srgbClr val="000000"/>
                          </a:solidFill>
                          <a:latin typeface="楷体" panose="02010609060101010101" charset="-122"/>
                          <a:ea typeface="楷体" panose="02010609060101010101" charset="-122"/>
                          <a:cs typeface="楷体" panose="02010609060101010101" charset="-122"/>
                        </a:rPr>
                        <a:t>（火）</a:t>
                      </a:r>
                      <a:endParaRPr lang="zh-CN" altLang="en-US" sz="1200" b="0">
                        <a:solidFill>
                          <a:srgbClr val="000000"/>
                        </a:solidFill>
                        <a:latin typeface="楷体" panose="02010609060101010101" charset="-122"/>
                        <a:ea typeface="楷体" panose="02010609060101010101" charset="-122"/>
                        <a:cs typeface="楷体" panose="02010609060101010101" charset="-122"/>
                      </a:endParaRPr>
                    </a:p>
                  </a:txBody>
                  <a:tcPr marL="12700" marR="12700" marT="12700" vert="horz" anchor="ct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rowSpan="2">
                  <a:txBody>
                    <a:bodyPr/>
                    <a:p>
                      <a:pPr indent="0" algn="ctr">
                        <a:buNone/>
                      </a:pPr>
                      <a:r>
                        <a:rPr lang="zh-CN" sz="1200" b="0">
                          <a:solidFill>
                            <a:srgbClr val="000000"/>
                          </a:solidFill>
                          <a:latin typeface="楷体" panose="02010609060101010101" charset="-122"/>
                          <a:ea typeface="楷体" panose="02010609060101010101" charset="-122"/>
                          <a:cs typeface="楷体" panose="02010609060101010101" charset="-122"/>
                        </a:rPr>
                        <a:t>中国-大阪</a:t>
                      </a:r>
                      <a:endParaRPr lang="zh-CN" altLang="en-US" sz="1200" b="0">
                        <a:solidFill>
                          <a:srgbClr val="000000"/>
                        </a:solidFill>
                        <a:latin typeface="楷体" panose="02010609060101010101" charset="-122"/>
                        <a:ea typeface="楷体" panose="02010609060101010101" charset="-122"/>
                        <a:cs typeface="楷体" panose="02010609060101010101"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l">
                        <a:buNone/>
                      </a:pPr>
                      <a:r>
                        <a:rPr lang="zh-CN" sz="1200" b="0">
                          <a:solidFill>
                            <a:srgbClr val="000000"/>
                          </a:solidFill>
                          <a:latin typeface="楷体" panose="02010609060101010101" charset="-122"/>
                          <a:ea typeface="楷体" panose="02010609060101010101" charset="-122"/>
                        </a:rPr>
                        <a:t>乘坐国际航班飞往大阪</a:t>
                      </a:r>
                      <a:endParaRPr lang="zh-CN" altLang="en-US" sz="1200" b="0">
                        <a:solidFill>
                          <a:srgbClr val="000000"/>
                        </a:solidFill>
                        <a:latin typeface="楷体" panose="02010609060101010101" charset="-122"/>
                        <a:ea typeface="楷体" panose="02010609060101010101"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rowSpan="2">
                  <a:txBody>
                    <a:bodyPr/>
                    <a:p>
                      <a:pPr indent="0" algn="ctr">
                        <a:buNone/>
                      </a:pPr>
                      <a:r>
                        <a:rPr lang="zh-CN" sz="1200" b="0">
                          <a:solidFill>
                            <a:srgbClr val="000000"/>
                          </a:solidFill>
                          <a:latin typeface="楷体" panose="02010609060101010101" charset="-122"/>
                          <a:ea typeface="楷体" panose="02010609060101010101" charset="-122"/>
                        </a:rPr>
                        <a:t>大阪市内酒店</a:t>
                      </a:r>
                      <a:endParaRPr lang="zh-CN" altLang="en-US" sz="1200" b="0">
                        <a:solidFill>
                          <a:srgbClr val="000000"/>
                        </a:solidFill>
                        <a:latin typeface="楷体" panose="02010609060101010101" charset="-122"/>
                        <a:ea typeface="楷体" panose="02010609060101010101" charset="-122"/>
                      </a:endParaRPr>
                    </a:p>
                  </a:txBody>
                  <a:tcPr marL="12700" marR="12700" marT="12700" vert="horz"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406400">
                <a:tc vMerge="1">
                  <a:tcP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p>
                      <a:pPr indent="0" algn="l">
                        <a:buNone/>
                      </a:pPr>
                      <a:r>
                        <a:rPr lang="zh-CN" sz="1200" b="0">
                          <a:solidFill>
                            <a:srgbClr val="000000"/>
                          </a:solidFill>
                          <a:latin typeface="楷体" panose="02010609060101010101" charset="-122"/>
                          <a:ea typeface="楷体" panose="02010609060101010101" charset="-122"/>
                        </a:rPr>
                        <a:t>研学说明会，欢迎晚宴</a:t>
                      </a:r>
                      <a:endParaRPr lang="zh-CN" altLang="en-US" sz="1200" b="0">
                        <a:solidFill>
                          <a:srgbClr val="000000"/>
                        </a:solidFill>
                        <a:latin typeface="楷体" panose="02010609060101010101" charset="-122"/>
                        <a:ea typeface="楷体" panose="02010609060101010101"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cP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r>
              <a:tr h="683260">
                <a:tc rowSpan="2">
                  <a:txBody>
                    <a:bodyPr/>
                    <a:p>
                      <a:pPr indent="0" algn="ctr">
                        <a:buNone/>
                      </a:pPr>
                      <a:r>
                        <a:rPr lang="zh-CN" sz="1200" b="0">
                          <a:solidFill>
                            <a:srgbClr val="000000"/>
                          </a:solidFill>
                          <a:latin typeface="楷体" panose="02010609060101010101" charset="-122"/>
                          <a:ea typeface="楷体" panose="02010609060101010101" charset="-122"/>
                          <a:cs typeface="楷体" panose="02010609060101010101" charset="-122"/>
                        </a:rPr>
                        <a:t>第2天</a:t>
                      </a:r>
                      <a:endParaRPr lang="zh-CN" sz="1200" b="0">
                        <a:solidFill>
                          <a:srgbClr val="000000"/>
                        </a:solidFill>
                        <a:latin typeface="楷体" panose="02010609060101010101" charset="-122"/>
                        <a:ea typeface="楷体" panose="02010609060101010101" charset="-122"/>
                        <a:cs typeface="楷体" panose="02010609060101010101" charset="-122"/>
                      </a:endParaRPr>
                    </a:p>
                    <a:p>
                      <a:pPr indent="0" algn="ctr">
                        <a:buNone/>
                      </a:pPr>
                      <a:r>
                        <a:rPr lang="en-US" altLang="zh-CN" sz="1200" b="0">
                          <a:solidFill>
                            <a:srgbClr val="000000"/>
                          </a:solidFill>
                          <a:latin typeface="楷体" panose="02010609060101010101" charset="-122"/>
                          <a:ea typeface="楷体" panose="02010609060101010101" charset="-122"/>
                          <a:cs typeface="楷体" panose="02010609060101010101" charset="-122"/>
                        </a:rPr>
                        <a:t>6</a:t>
                      </a:r>
                      <a:r>
                        <a:rPr lang="zh-CN" altLang="en-US" sz="1200" b="0">
                          <a:solidFill>
                            <a:srgbClr val="000000"/>
                          </a:solidFill>
                          <a:latin typeface="楷体" panose="02010609060101010101" charset="-122"/>
                          <a:ea typeface="楷体" panose="02010609060101010101" charset="-122"/>
                          <a:cs typeface="楷体" panose="02010609060101010101" charset="-122"/>
                        </a:rPr>
                        <a:t>月</a:t>
                      </a:r>
                      <a:r>
                        <a:rPr lang="en-US" altLang="zh-CN" sz="1200" b="0">
                          <a:solidFill>
                            <a:srgbClr val="000000"/>
                          </a:solidFill>
                          <a:latin typeface="楷体" panose="02010609060101010101" charset="-122"/>
                          <a:ea typeface="楷体" panose="02010609060101010101" charset="-122"/>
                          <a:cs typeface="楷体" panose="02010609060101010101" charset="-122"/>
                        </a:rPr>
                        <a:t>21</a:t>
                      </a:r>
                      <a:r>
                        <a:rPr lang="zh-CN" altLang="en-US" sz="1200" b="0">
                          <a:solidFill>
                            <a:srgbClr val="000000"/>
                          </a:solidFill>
                          <a:latin typeface="楷体" panose="02010609060101010101" charset="-122"/>
                          <a:ea typeface="楷体" panose="02010609060101010101" charset="-122"/>
                          <a:cs typeface="楷体" panose="02010609060101010101" charset="-122"/>
                        </a:rPr>
                        <a:t>日</a:t>
                      </a:r>
                      <a:endParaRPr lang="zh-CN" altLang="en-US" sz="1200" b="0">
                        <a:solidFill>
                          <a:srgbClr val="000000"/>
                        </a:solidFill>
                        <a:latin typeface="楷体" panose="02010609060101010101" charset="-122"/>
                        <a:ea typeface="楷体" panose="02010609060101010101" charset="-122"/>
                        <a:cs typeface="楷体" panose="02010609060101010101" charset="-122"/>
                      </a:endParaRPr>
                    </a:p>
                    <a:p>
                      <a:pPr indent="0" algn="ctr">
                        <a:buNone/>
                      </a:pPr>
                      <a:r>
                        <a:rPr lang="zh-CN" altLang="en-US" sz="1200">
                          <a:solidFill>
                            <a:srgbClr val="000000"/>
                          </a:solidFill>
                          <a:latin typeface="楷体" panose="02010609060101010101" charset="-122"/>
                          <a:ea typeface="楷体" panose="02010609060101010101" charset="-122"/>
                          <a:cs typeface="楷体" panose="02010609060101010101" charset="-122"/>
                          <a:sym typeface="+mn-ea"/>
                        </a:rPr>
                        <a:t>（水）</a:t>
                      </a:r>
                      <a:endParaRPr lang="zh-CN" altLang="en-US" sz="1200" b="0">
                        <a:solidFill>
                          <a:srgbClr val="000000"/>
                        </a:solidFill>
                        <a:latin typeface="楷体" panose="02010609060101010101" charset="-122"/>
                        <a:ea typeface="楷体" panose="02010609060101010101" charset="-122"/>
                        <a:cs typeface="楷体" panose="02010609060101010101" charset="-122"/>
                      </a:endParaRPr>
                    </a:p>
                    <a:p>
                      <a:pPr indent="0" algn="ctr">
                        <a:buNone/>
                      </a:pPr>
                      <a:endParaRPr lang="zh-CN" altLang="en-US" sz="1200" b="0">
                        <a:solidFill>
                          <a:srgbClr val="000000"/>
                        </a:solidFill>
                        <a:latin typeface="楷体" panose="02010609060101010101" charset="-122"/>
                        <a:ea typeface="楷体" panose="02010609060101010101" charset="-122"/>
                        <a:cs typeface="楷体" panose="02010609060101010101" charset="-122"/>
                      </a:endParaRPr>
                    </a:p>
                  </a:txBody>
                  <a:tcPr marL="12700" marR="12700" marT="12700" vert="horz" anchor="ct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A9D08E"/>
                    </a:solidFill>
                  </a:tcPr>
                </a:tc>
                <a:tc rowSpan="2">
                  <a:txBody>
                    <a:bodyPr/>
                    <a:p>
                      <a:pPr indent="0" algn="ctr">
                        <a:buNone/>
                      </a:pPr>
                      <a:r>
                        <a:rPr lang="zh-CN" sz="1200" b="0">
                          <a:solidFill>
                            <a:srgbClr val="000000"/>
                          </a:solidFill>
                          <a:latin typeface="楷体" panose="02010609060101010101" charset="-122"/>
                          <a:ea typeface="楷体" panose="02010609060101010101" charset="-122"/>
                          <a:cs typeface="楷体" panose="02010609060101010101" charset="-122"/>
                        </a:rPr>
                        <a:t>大阪</a:t>
                      </a:r>
                      <a:r>
                        <a:rPr lang="en-US" altLang="zh-CN" sz="1200" b="0">
                          <a:solidFill>
                            <a:srgbClr val="000000"/>
                          </a:solidFill>
                          <a:latin typeface="楷体" panose="02010609060101010101" charset="-122"/>
                          <a:ea typeface="楷体" panose="02010609060101010101" charset="-122"/>
                          <a:cs typeface="楷体" panose="02010609060101010101" charset="-122"/>
                        </a:rPr>
                        <a:t>--</a:t>
                      </a:r>
                      <a:r>
                        <a:rPr lang="zh-CN" altLang="en-US" sz="1200" b="0">
                          <a:solidFill>
                            <a:srgbClr val="000000"/>
                          </a:solidFill>
                          <a:latin typeface="楷体" panose="02010609060101010101" charset="-122"/>
                          <a:ea typeface="楷体" panose="02010609060101010101" charset="-122"/>
                          <a:cs typeface="楷体" panose="02010609060101010101" charset="-122"/>
                        </a:rPr>
                        <a:t>三重</a:t>
                      </a:r>
                      <a:endParaRPr lang="zh-CN" altLang="en-US" sz="1200" b="0">
                        <a:solidFill>
                          <a:srgbClr val="000000"/>
                        </a:solidFill>
                        <a:latin typeface="楷体" panose="02010609060101010101" charset="-122"/>
                        <a:ea typeface="楷体" panose="02010609060101010101" charset="-122"/>
                        <a:cs typeface="楷体" panose="02010609060101010101" charset="-122"/>
                        <a:sym typeface="微软雅黑" panose="020B0503020204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A9D08E"/>
                    </a:solidFill>
                  </a:tcPr>
                </a:tc>
                <a:tc>
                  <a:txBody>
                    <a:bodyPr/>
                    <a:p>
                      <a:pPr indent="0" algn="l">
                        <a:buNone/>
                      </a:pPr>
                      <a:endParaRPr lang="zh-CN" altLang="en-US" sz="1200">
                        <a:solidFill>
                          <a:schemeClr val="tx1"/>
                        </a:solidFill>
                        <a:latin typeface="楷体" panose="02010609060101010101" charset="-122"/>
                        <a:ea typeface="楷体" panose="02010609060101010101" charset="-122"/>
                        <a:cs typeface="楷体" panose="02010609060101010101" charset="-122"/>
                        <a:sym typeface="+mn-ea"/>
                      </a:endParaRPr>
                    </a:p>
                    <a:p>
                      <a:pPr indent="0" algn="l">
                        <a:buNone/>
                      </a:pPr>
                      <a:r>
                        <a:rPr lang="zh-CN" altLang="en-US" sz="1200">
                          <a:solidFill>
                            <a:schemeClr val="tx1"/>
                          </a:solidFill>
                          <a:latin typeface="楷体" panose="02010609060101010101" charset="-122"/>
                          <a:ea typeface="楷体" panose="02010609060101010101" charset="-122"/>
                          <a:cs typeface="楷体" panose="02010609060101010101" charset="-122"/>
                          <a:sym typeface="+mn-ea"/>
                        </a:rPr>
                        <a:t>驱车前往三重县</a:t>
                      </a:r>
                      <a:endParaRPr lang="zh-CN" altLang="en-US" sz="1200">
                        <a:solidFill>
                          <a:srgbClr val="000000"/>
                        </a:solidFill>
                        <a:latin typeface="楷体" panose="02010609060101010101" charset="-122"/>
                        <a:ea typeface="楷体" panose="02010609060101010101" charset="-122"/>
                        <a:cs typeface="楷体" panose="02010609060101010101" charset="-122"/>
                        <a:sym typeface="微软雅黑" panose="020B0503020204020204" charset="-122"/>
                      </a:endParaRPr>
                    </a:p>
                    <a:p>
                      <a:pPr indent="0" algn="l">
                        <a:buNone/>
                      </a:pPr>
                      <a:endParaRPr lang="zh-CN" altLang="en-US" sz="1200">
                        <a:solidFill>
                          <a:srgbClr val="000000"/>
                        </a:solidFill>
                        <a:latin typeface="楷体" panose="02010609060101010101" charset="-122"/>
                        <a:ea typeface="楷体" panose="02010609060101010101" charset="-122"/>
                        <a:cs typeface="楷体" panose="02010609060101010101" charset="-122"/>
                        <a:sym typeface="微软雅黑" panose="020B0503020204020204" charset="-122"/>
                      </a:endParaRPr>
                    </a:p>
                    <a:p>
                      <a:pPr indent="0" algn="l">
                        <a:buNone/>
                      </a:pPr>
                      <a:r>
                        <a:rPr lang="zh-CN" altLang="en-US" sz="1200">
                          <a:solidFill>
                            <a:srgbClr val="FF0000"/>
                          </a:solidFill>
                          <a:latin typeface="楷体" panose="02010609060101010101" charset="-122"/>
                          <a:ea typeface="楷体" panose="02010609060101010101" charset="-122"/>
                          <a:cs typeface="楷体" panose="02010609060101010101" charset="-122"/>
                          <a:sym typeface="+mn-ea"/>
                        </a:rPr>
                        <a:t>【行程途中开设</a:t>
                      </a:r>
                      <a:r>
                        <a:rPr lang="en-US" altLang="zh-CN" sz="1200">
                          <a:solidFill>
                            <a:srgbClr val="FF0000"/>
                          </a:solidFill>
                          <a:latin typeface="楷体" panose="02010609060101010101" charset="-122"/>
                          <a:ea typeface="楷体" panose="02010609060101010101" charset="-122"/>
                          <a:cs typeface="楷体" panose="02010609060101010101" charset="-122"/>
                          <a:sym typeface="+mn-ea"/>
                        </a:rPr>
                        <a:t> </a:t>
                      </a:r>
                      <a:r>
                        <a:rPr lang="zh-CN" altLang="en-US" sz="1200">
                          <a:solidFill>
                            <a:srgbClr val="FF0000"/>
                          </a:solidFill>
                          <a:latin typeface="楷体" panose="02010609060101010101" charset="-122"/>
                          <a:ea typeface="楷体" panose="02010609060101010101" charset="-122"/>
                          <a:cs typeface="楷体" panose="02010609060101010101" charset="-122"/>
                          <a:sym typeface="+mn-ea"/>
                        </a:rPr>
                        <a:t>移动讲堂】</a:t>
                      </a:r>
                      <a:endParaRPr lang="zh-CN" altLang="en-US" sz="1200">
                        <a:solidFill>
                          <a:srgbClr val="FF0000"/>
                        </a:solidFill>
                        <a:latin typeface="楷体" panose="02010609060101010101" charset="-122"/>
                        <a:ea typeface="楷体" panose="02010609060101010101" charset="-122"/>
                        <a:cs typeface="楷体" panose="02010609060101010101" charset="-122"/>
                        <a:sym typeface="+mn-ea"/>
                      </a:endParaRPr>
                    </a:p>
                    <a:p>
                      <a:pPr algn="l">
                        <a:lnSpc>
                          <a:spcPct val="160000"/>
                        </a:lnSpc>
                        <a:buNone/>
                      </a:pPr>
                      <a:r>
                        <a:rPr lang="zh-CN" altLang="en-US" sz="1200">
                          <a:solidFill>
                            <a:schemeClr val="tx1"/>
                          </a:solidFill>
                          <a:latin typeface="楷体" panose="02010609060101010101" charset="-122"/>
                          <a:ea typeface="楷体" panose="02010609060101010101" charset="-122"/>
                          <a:cs typeface="楷体" panose="02010609060101010101" charset="-122"/>
                          <a:sym typeface="+mn-ea"/>
                        </a:rPr>
                        <a:t>考察</a:t>
                      </a:r>
                      <a:r>
                        <a:rPr sz="1200">
                          <a:latin typeface="楷体" panose="02010609060101010101" charset="-122"/>
                          <a:ea typeface="楷体" panose="02010609060101010101" charset="-122"/>
                          <a:cs typeface="楷体" panose="02010609060101010101" charset="-122"/>
                          <a:sym typeface="+mn-ea"/>
                        </a:rPr>
                        <a:t>日本新农业，田园综合体代表性农场</a:t>
                      </a:r>
                      <a:endParaRPr sz="1200">
                        <a:latin typeface="楷体" panose="02010609060101010101" charset="-122"/>
                        <a:ea typeface="楷体" panose="02010609060101010101" charset="-122"/>
                        <a:cs typeface="楷体" panose="02010609060101010101" charset="-122"/>
                        <a:sym typeface="+mn-ea"/>
                      </a:endParaRPr>
                    </a:p>
                    <a:p>
                      <a:pPr algn="l">
                        <a:lnSpc>
                          <a:spcPct val="160000"/>
                        </a:lnSpc>
                        <a:buNone/>
                      </a:pPr>
                      <a:r>
                        <a:rPr sz="1200">
                          <a:solidFill>
                            <a:srgbClr val="FF0000"/>
                          </a:solidFill>
                          <a:latin typeface="楷体" panose="02010609060101010101" charset="-122"/>
                          <a:ea typeface="楷体" panose="02010609060101010101" charset="-122"/>
                          <a:cs typeface="楷体" panose="02010609060101010101" charset="-122"/>
                          <a:sym typeface="+mn-ea"/>
                        </a:rPr>
                        <a:t>日本第一大有机生态农场【MOKUMOKU农场】</a:t>
                      </a:r>
                      <a:endParaRPr sz="1200">
                        <a:solidFill>
                          <a:srgbClr val="FF0000"/>
                        </a:solidFill>
                        <a:latin typeface="楷体" panose="02010609060101010101" charset="-122"/>
                        <a:ea typeface="楷体" panose="02010609060101010101" charset="-122"/>
                        <a:cs typeface="楷体" panose="02010609060101010101" charset="-122"/>
                        <a:sym typeface="+mn-ea"/>
                      </a:endParaRPr>
                    </a:p>
                    <a:p>
                      <a:pPr algn="l">
                        <a:lnSpc>
                          <a:spcPct val="160000"/>
                        </a:lnSpc>
                        <a:buNone/>
                      </a:pPr>
                      <a:r>
                        <a:rPr sz="1200">
                          <a:solidFill>
                            <a:srgbClr val="0070C0"/>
                          </a:solidFill>
                          <a:latin typeface="楷体" panose="02010609060101010101" charset="-122"/>
                          <a:ea typeface="楷体" panose="02010609060101010101" charset="-122"/>
                          <a:cs typeface="楷体" panose="02010609060101010101" charset="-122"/>
                          <a:sym typeface="+mn-ea"/>
                        </a:rPr>
                        <a:t>《解读MOKUMOKU商业模式》- </a:t>
                      </a:r>
                      <a:r>
                        <a:rPr lang="zh-CN" altLang="en-US" sz="1200">
                          <a:solidFill>
                            <a:srgbClr val="0070C0"/>
                          </a:solidFill>
                          <a:latin typeface="楷体" panose="02010609060101010101" charset="-122"/>
                          <a:ea typeface="楷体" panose="02010609060101010101" charset="-122"/>
                          <a:cs typeface="楷体" panose="02010609060101010101" charset="-122"/>
                          <a:sym typeface="+mn-ea"/>
                        </a:rPr>
                        <a:t>小森一秀解读</a:t>
                      </a:r>
                      <a:endParaRPr lang="zh-CN" altLang="en-US" sz="1200">
                        <a:solidFill>
                          <a:srgbClr val="0070C0"/>
                        </a:solidFill>
                        <a:latin typeface="楷体" panose="02010609060101010101" charset="-122"/>
                        <a:ea typeface="楷体" panose="02010609060101010101" charset="-122"/>
                        <a:cs typeface="楷体" panose="02010609060101010101" charset="-122"/>
                        <a:sym typeface="+mn-ea"/>
                      </a:endParaRPr>
                    </a:p>
                    <a:p>
                      <a:pPr algn="l">
                        <a:lnSpc>
                          <a:spcPct val="160000"/>
                        </a:lnSpc>
                        <a:buNone/>
                      </a:pPr>
                      <a:r>
                        <a:rPr sz="1200">
                          <a:solidFill>
                            <a:srgbClr val="0070C0"/>
                          </a:solidFill>
                          <a:latin typeface="楷体" panose="02010609060101010101" charset="-122"/>
                          <a:ea typeface="楷体" panose="02010609060101010101" charset="-122"/>
                          <a:cs typeface="楷体" panose="02010609060101010101" charset="-122"/>
                          <a:sym typeface="+mn-ea"/>
                        </a:rPr>
                        <a:t>《</a:t>
                      </a:r>
                      <a:r>
                        <a:rPr lang="zh-CN" sz="1200">
                          <a:solidFill>
                            <a:srgbClr val="0070C0"/>
                          </a:solidFill>
                          <a:latin typeface="楷体" panose="02010609060101010101" charset="-122"/>
                          <a:ea typeface="楷体" panose="02010609060101010101" charset="-122"/>
                          <a:cs typeface="楷体" panose="02010609060101010101" charset="-122"/>
                          <a:sym typeface="+mn-ea"/>
                        </a:rPr>
                        <a:t>田园集合体的集客方法</a:t>
                      </a:r>
                      <a:r>
                        <a:rPr sz="1200">
                          <a:solidFill>
                            <a:srgbClr val="0070C0"/>
                          </a:solidFill>
                          <a:latin typeface="楷体" panose="02010609060101010101" charset="-122"/>
                          <a:ea typeface="楷体" panose="02010609060101010101" charset="-122"/>
                          <a:cs typeface="楷体" panose="02010609060101010101" charset="-122"/>
                          <a:sym typeface="+mn-ea"/>
                        </a:rPr>
                        <a:t>》</a:t>
                      </a:r>
                      <a:endParaRPr lang="zh-CN" altLang="en-US" sz="1200" b="0">
                        <a:solidFill>
                          <a:srgbClr val="FF0000"/>
                        </a:solidFill>
                        <a:latin typeface="楷体" panose="02010609060101010101" charset="-122"/>
                        <a:ea typeface="楷体" panose="02010609060101010101" charset="-122"/>
                        <a:cs typeface="楷体" panose="02010609060101010101" charset="-122"/>
                        <a:sym typeface="+mn-ea"/>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A9D08E"/>
                    </a:solidFill>
                  </a:tcPr>
                </a:tc>
                <a:tc rowSpan="2">
                  <a:txBody>
                    <a:bodyPr/>
                    <a:p>
                      <a:pPr indent="0" algn="ctr">
                        <a:buNone/>
                      </a:pPr>
                      <a:r>
                        <a:rPr lang="zh-CN" sz="1200" b="0">
                          <a:solidFill>
                            <a:schemeClr val="tx1"/>
                          </a:solidFill>
                          <a:latin typeface="楷体" panose="02010609060101010101" charset="-122"/>
                          <a:ea typeface="楷体" panose="02010609060101010101" charset="-122"/>
                        </a:rPr>
                        <a:t>大阪市区酒店</a:t>
                      </a:r>
                      <a:endParaRPr lang="zh-CN" altLang="en-US" sz="1200" b="0">
                        <a:solidFill>
                          <a:schemeClr val="tx1"/>
                        </a:solidFill>
                        <a:latin typeface="楷体" panose="02010609060101010101" charset="-122"/>
                        <a:ea typeface="楷体" panose="02010609060101010101" charset="-122"/>
                      </a:endParaRPr>
                    </a:p>
                  </a:txBody>
                  <a:tcPr marL="12700" marR="12700" marT="12700" vert="horz"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A9D08E"/>
                    </a:solidFill>
                  </a:tcPr>
                </a:tc>
              </a:tr>
              <a:tr h="670560">
                <a:tc vMerge="1">
                  <a:tcP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vMerge="1">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A9D08E"/>
                    </a:solidFill>
                  </a:tcPr>
                </a:tc>
                <a:tc>
                  <a:txBody>
                    <a:bodyPr/>
                    <a:p>
                      <a:pPr indent="0" algn="l" fontAlgn="auto">
                        <a:lnSpc>
                          <a:spcPct val="150000"/>
                        </a:lnSpc>
                        <a:buNone/>
                      </a:pPr>
                      <a:r>
                        <a:rPr lang="zh-CN" sz="1200">
                          <a:solidFill>
                            <a:schemeClr val="tx1"/>
                          </a:solidFill>
                          <a:latin typeface="楷体" panose="02010609060101010101" charset="-122"/>
                          <a:ea typeface="楷体" panose="02010609060101010101" charset="-122"/>
                          <a:cs typeface="楷体" panose="02010609060101010101" charset="-122"/>
                          <a:sym typeface="+mn-ea"/>
                        </a:rPr>
                        <a:t>参观考察大阪阿倍野</a:t>
                      </a:r>
                      <a:r>
                        <a:rPr lang="en-US" altLang="zh-CN" sz="1200">
                          <a:solidFill>
                            <a:schemeClr val="tx1"/>
                          </a:solidFill>
                          <a:latin typeface="楷体" panose="02010609060101010101" charset="-122"/>
                          <a:ea typeface="楷体" panose="02010609060101010101" charset="-122"/>
                          <a:cs typeface="楷体" panose="02010609060101010101" charset="-122"/>
                          <a:sym typeface="+mn-ea"/>
                        </a:rPr>
                        <a:t>13F </a:t>
                      </a:r>
                      <a:r>
                        <a:rPr lang="zh-CN" sz="1200">
                          <a:solidFill>
                            <a:schemeClr val="tx1"/>
                          </a:solidFill>
                          <a:latin typeface="楷体" panose="02010609060101010101" charset="-122"/>
                          <a:ea typeface="楷体" panose="02010609060101010101" charset="-122"/>
                          <a:cs typeface="楷体" panose="02010609060101010101" charset="-122"/>
                          <a:sym typeface="+mn-ea"/>
                        </a:rPr>
                        <a:t>HARUKAS</a:t>
                      </a:r>
                      <a:r>
                        <a:rPr lang="zh-CN" altLang="en-US" sz="1200">
                          <a:solidFill>
                            <a:schemeClr val="tx1"/>
                          </a:solidFill>
                          <a:latin typeface="楷体" panose="02010609060101010101" charset="-122"/>
                          <a:ea typeface="楷体" panose="02010609060101010101" charset="-122"/>
                          <a:cs typeface="楷体" panose="02010609060101010101" charset="-122"/>
                          <a:sym typeface="+mn-ea"/>
                        </a:rPr>
                        <a:t>有机餐厅</a:t>
                      </a:r>
                      <a:endParaRPr lang="zh-CN" altLang="en-US" sz="1200">
                        <a:solidFill>
                          <a:schemeClr val="tx1"/>
                        </a:solidFill>
                        <a:latin typeface="楷体" panose="02010609060101010101" charset="-122"/>
                        <a:ea typeface="楷体" panose="02010609060101010101" charset="-122"/>
                        <a:cs typeface="楷体" panose="02010609060101010101" charset="-122"/>
                        <a:sym typeface="+mn-ea"/>
                      </a:endParaRPr>
                    </a:p>
                    <a:p>
                      <a:pPr algn="l">
                        <a:lnSpc>
                          <a:spcPct val="150000"/>
                        </a:lnSpc>
                        <a:buNone/>
                      </a:pPr>
                      <a:r>
                        <a:rPr lang="zh-CN" sz="1200">
                          <a:solidFill>
                            <a:schemeClr val="tx1"/>
                          </a:solidFill>
                          <a:latin typeface="楷体" panose="02010609060101010101" charset="-122"/>
                          <a:ea typeface="楷体" panose="02010609060101010101" charset="-122"/>
                          <a:cs typeface="楷体" panose="02010609060101010101" charset="-122"/>
                          <a:sym typeface="+mn-ea"/>
                        </a:rPr>
                        <a:t>大阪阿倍野</a:t>
                      </a:r>
                      <a:r>
                        <a:rPr lang="en-US" altLang="zh-CN" sz="1200">
                          <a:solidFill>
                            <a:schemeClr val="tx1"/>
                          </a:solidFill>
                          <a:latin typeface="楷体" panose="02010609060101010101" charset="-122"/>
                          <a:ea typeface="楷体" panose="02010609060101010101" charset="-122"/>
                          <a:cs typeface="楷体" panose="02010609060101010101" charset="-122"/>
                          <a:sym typeface="+mn-ea"/>
                        </a:rPr>
                        <a:t>10F 来自宝岛台湾的人气杂货店“神农生活”</a:t>
                      </a:r>
                      <a:endParaRPr lang="en-US" altLang="zh-CN" sz="1200">
                        <a:solidFill>
                          <a:schemeClr val="tx1"/>
                        </a:solidFill>
                        <a:latin typeface="楷体" panose="02010609060101010101" charset="-122"/>
                        <a:ea typeface="楷体" panose="02010609060101010101" charset="-122"/>
                        <a:cs typeface="楷体" panose="02010609060101010101" charset="-122"/>
                        <a:sym typeface="+mn-ea"/>
                      </a:endParaRPr>
                    </a:p>
                    <a:p>
                      <a:pPr algn="l">
                        <a:lnSpc>
                          <a:spcPct val="150000"/>
                        </a:lnSpc>
                        <a:buNone/>
                      </a:pPr>
                      <a:r>
                        <a:rPr lang="zh-CN" altLang="en-US" sz="1200" dirty="0">
                          <a:solidFill>
                            <a:schemeClr val="tx1"/>
                          </a:solidFill>
                          <a:latin typeface="楷体" panose="02010609060101010101" charset="-122"/>
                          <a:ea typeface="楷体" panose="02010609060101010101" charset="-122"/>
                          <a:cs typeface="楷体" panose="02010609060101010101" charset="-122"/>
                          <a:sym typeface="+mn-ea"/>
                        </a:rPr>
                        <a:t>新大阪有机农产品专门超市</a:t>
                      </a:r>
                      <a:endParaRPr lang="zh-CN" altLang="en-US" sz="1200" dirty="0">
                        <a:solidFill>
                          <a:schemeClr val="tx1"/>
                        </a:solidFill>
                        <a:latin typeface="楷体" panose="02010609060101010101" charset="-122"/>
                        <a:ea typeface="楷体" panose="02010609060101010101" charset="-122"/>
                        <a:cs typeface="楷体" panose="02010609060101010101" charset="-122"/>
                        <a:sym typeface="+mn-ea"/>
                      </a:endParaRPr>
                    </a:p>
                    <a:p>
                      <a:pPr algn="l">
                        <a:lnSpc>
                          <a:spcPct val="150000"/>
                        </a:lnSpc>
                        <a:buNone/>
                      </a:pPr>
                      <a:r>
                        <a:rPr lang="zh-CN" altLang="en-US" sz="1200" dirty="0">
                          <a:solidFill>
                            <a:schemeClr val="tx1"/>
                          </a:solidFill>
                          <a:latin typeface="楷体" panose="02010609060101010101" charset="-122"/>
                          <a:ea typeface="楷体" panose="02010609060101010101" charset="-122"/>
                          <a:cs typeface="楷体" panose="02010609060101010101" charset="-122"/>
                          <a:sym typeface="微软雅黑" panose="020B0503020204020204" charset="-122"/>
                        </a:rPr>
                        <a:t>学习从生态农庄到田园餐厅</a:t>
                      </a:r>
                      <a:r>
                        <a:rPr lang="en-US" altLang="zh-CN" sz="1200" dirty="0">
                          <a:solidFill>
                            <a:schemeClr val="tx1"/>
                          </a:solidFill>
                          <a:latin typeface="楷体" panose="02010609060101010101" charset="-122"/>
                          <a:ea typeface="楷体" panose="02010609060101010101" charset="-122"/>
                          <a:cs typeface="楷体" panose="02010609060101010101" charset="-122"/>
                          <a:sym typeface="微软雅黑" panose="020B0503020204020204" charset="-122"/>
                        </a:rPr>
                        <a:t>--</a:t>
                      </a:r>
                      <a:r>
                        <a:rPr lang="zh-CN" altLang="en-US" sz="1200" dirty="0">
                          <a:solidFill>
                            <a:schemeClr val="tx1"/>
                          </a:solidFill>
                          <a:latin typeface="楷体" panose="02010609060101010101" charset="-122"/>
                          <a:ea typeface="楷体" panose="02010609060101010101" charset="-122"/>
                          <a:cs typeface="楷体" panose="02010609060101010101" charset="-122"/>
                          <a:sym typeface="微软雅黑" panose="020B0503020204020204" charset="-122"/>
                        </a:rPr>
                        <a:t>农场直营餐厅的运营模式</a:t>
                      </a:r>
                      <a:endParaRPr lang="zh-CN" altLang="en-US" sz="1200" dirty="0">
                        <a:solidFill>
                          <a:schemeClr val="tx1"/>
                        </a:solidFill>
                        <a:latin typeface="楷体" panose="02010609060101010101" charset="-122"/>
                        <a:ea typeface="楷体" panose="02010609060101010101" charset="-122"/>
                        <a:cs typeface="楷体" panose="02010609060101010101" charset="-122"/>
                        <a:sym typeface="微软雅黑" panose="020B0503020204020204" charset="-122"/>
                      </a:endParaRPr>
                    </a:p>
                    <a:p>
                      <a:pPr algn="l">
                        <a:lnSpc>
                          <a:spcPct val="150000"/>
                        </a:lnSpc>
                        <a:buNone/>
                      </a:pPr>
                      <a:endParaRPr lang="zh-CN" altLang="en-US" sz="1200" b="0">
                        <a:solidFill>
                          <a:schemeClr val="tx1"/>
                        </a:solidFill>
                        <a:latin typeface="楷体" panose="02010609060101010101" charset="-122"/>
                        <a:ea typeface="楷体" panose="02010609060101010101" charset="-122"/>
                        <a:cs typeface="楷体" panose="02010609060101010101" charset="-122"/>
                      </a:endParaRPr>
                    </a:p>
                    <a:p>
                      <a:pPr algn="l">
                        <a:lnSpc>
                          <a:spcPct val="150000"/>
                        </a:lnSpc>
                        <a:buNone/>
                      </a:pPr>
                      <a:r>
                        <a:rPr lang="zh-CN" altLang="en-US" sz="1200" b="0">
                          <a:solidFill>
                            <a:schemeClr val="tx1"/>
                          </a:solidFill>
                          <a:latin typeface="楷体" panose="02010609060101010101" charset="-122"/>
                          <a:ea typeface="楷体" panose="02010609060101010101" charset="-122"/>
                          <a:cs typeface="楷体" panose="02010609060101010101" charset="-122"/>
                        </a:rPr>
                        <a:t>晚平台直播现场课堂讲学</a:t>
                      </a:r>
                      <a:endParaRPr lang="zh-CN" altLang="en-US" sz="1200" b="0">
                        <a:solidFill>
                          <a:schemeClr val="tx1"/>
                        </a:solidFill>
                        <a:latin typeface="楷体" panose="02010609060101010101" charset="-122"/>
                        <a:ea typeface="楷体" panose="02010609060101010101" charset="-122"/>
                        <a:cs typeface="楷体" panose="02010609060101010101" charset="-122"/>
                      </a:endParaRPr>
                    </a:p>
                    <a:p>
                      <a:pPr algn="l">
                        <a:lnSpc>
                          <a:spcPct val="150000"/>
                        </a:lnSpc>
                        <a:buNone/>
                      </a:pPr>
                      <a:r>
                        <a:rPr sz="1200">
                          <a:solidFill>
                            <a:schemeClr val="tx1"/>
                          </a:solidFill>
                          <a:latin typeface="楷体" panose="02010609060101010101" charset="-122"/>
                          <a:ea typeface="楷体" panose="02010609060101010101" charset="-122"/>
                          <a:cs typeface="楷体" panose="02010609060101010101" charset="-122"/>
                          <a:sym typeface="+mn-ea"/>
                        </a:rPr>
                        <a:t>《</a:t>
                      </a:r>
                      <a:r>
                        <a:rPr lang="zh-CN" altLang="en-US" sz="1200" b="0">
                          <a:solidFill>
                            <a:schemeClr val="tx1"/>
                          </a:solidFill>
                          <a:latin typeface="楷体" panose="02010609060101010101" charset="-122"/>
                          <a:ea typeface="楷体" panose="02010609060101010101" charset="-122"/>
                          <a:cs typeface="楷体" panose="02010609060101010101" charset="-122"/>
                        </a:rPr>
                        <a:t>日本农业的六次产业化与一村一品</a:t>
                      </a:r>
                      <a:r>
                        <a:rPr sz="1200">
                          <a:solidFill>
                            <a:schemeClr val="tx1"/>
                          </a:solidFill>
                          <a:latin typeface="楷体" panose="02010609060101010101" charset="-122"/>
                          <a:ea typeface="楷体" panose="02010609060101010101" charset="-122"/>
                          <a:cs typeface="楷体" panose="02010609060101010101" charset="-122"/>
                          <a:sym typeface="+mn-ea"/>
                        </a:rPr>
                        <a:t>》</a:t>
                      </a:r>
                      <a:endParaRPr lang="zh-CN" altLang="en-US" sz="1200" b="0">
                        <a:solidFill>
                          <a:schemeClr val="tx1"/>
                        </a:solidFill>
                        <a:latin typeface="楷体" panose="02010609060101010101" charset="-122"/>
                        <a:ea typeface="楷体" panose="02010609060101010101" charset="-122"/>
                        <a:cs typeface="楷体" panose="02010609060101010101" charset="-122"/>
                      </a:endParaRPr>
                    </a:p>
                    <a:p>
                      <a:pPr algn="l">
                        <a:lnSpc>
                          <a:spcPct val="150000"/>
                        </a:lnSpc>
                        <a:buNone/>
                      </a:pPr>
                      <a:r>
                        <a:rPr sz="1200">
                          <a:solidFill>
                            <a:schemeClr val="tx1"/>
                          </a:solidFill>
                          <a:latin typeface="楷体" panose="02010609060101010101" charset="-122"/>
                          <a:ea typeface="楷体" panose="02010609060101010101" charset="-122"/>
                          <a:cs typeface="楷体" panose="02010609060101010101" charset="-122"/>
                          <a:sym typeface="+mn-ea"/>
                        </a:rPr>
                        <a:t>《</a:t>
                      </a:r>
                      <a:r>
                        <a:rPr lang="zh-CN" altLang="en-US" sz="1200" b="0">
                          <a:solidFill>
                            <a:schemeClr val="tx1"/>
                          </a:solidFill>
                          <a:latin typeface="楷体" panose="02010609060101010101" charset="-122"/>
                          <a:ea typeface="楷体" panose="02010609060101010101" charset="-122"/>
                          <a:cs typeface="楷体" panose="02010609060101010101" charset="-122"/>
                        </a:rPr>
                        <a:t>中国的乡村振兴</a:t>
                      </a:r>
                      <a:r>
                        <a:rPr lang="en-US" altLang="zh-CN" sz="1200" b="0">
                          <a:solidFill>
                            <a:schemeClr val="tx1"/>
                          </a:solidFill>
                          <a:latin typeface="楷体" panose="02010609060101010101" charset="-122"/>
                          <a:ea typeface="楷体" panose="02010609060101010101" charset="-122"/>
                          <a:cs typeface="楷体" panose="02010609060101010101" charset="-122"/>
                        </a:rPr>
                        <a:t>/</a:t>
                      </a:r>
                      <a:r>
                        <a:rPr lang="zh-CN" altLang="en-US" sz="1200" b="0">
                          <a:solidFill>
                            <a:schemeClr val="tx1"/>
                          </a:solidFill>
                          <a:latin typeface="楷体" panose="02010609060101010101" charset="-122"/>
                          <a:ea typeface="楷体" panose="02010609060101010101" charset="-122"/>
                          <a:cs typeface="楷体" panose="02010609060101010101" charset="-122"/>
                        </a:rPr>
                        <a:t>特色小镇</a:t>
                      </a:r>
                      <a:r>
                        <a:rPr lang="en-US" altLang="zh-CN" sz="1200" b="0">
                          <a:solidFill>
                            <a:schemeClr val="tx1"/>
                          </a:solidFill>
                          <a:latin typeface="楷体" panose="02010609060101010101" charset="-122"/>
                          <a:ea typeface="楷体" panose="02010609060101010101" charset="-122"/>
                          <a:cs typeface="楷体" panose="02010609060101010101" charset="-122"/>
                        </a:rPr>
                        <a:t>/</a:t>
                      </a:r>
                      <a:r>
                        <a:rPr lang="zh-CN" altLang="en-US" sz="1200" b="0">
                          <a:solidFill>
                            <a:schemeClr val="tx1"/>
                          </a:solidFill>
                          <a:latin typeface="楷体" panose="02010609060101010101" charset="-122"/>
                          <a:ea typeface="楷体" panose="02010609060101010101" charset="-122"/>
                          <a:cs typeface="楷体" panose="02010609060101010101" charset="-122"/>
                        </a:rPr>
                        <a:t>田园集合体</a:t>
                      </a:r>
                      <a:r>
                        <a:rPr lang="en-US" altLang="zh-CN" sz="1200" b="0">
                          <a:solidFill>
                            <a:schemeClr val="tx1"/>
                          </a:solidFill>
                          <a:latin typeface="楷体" panose="02010609060101010101" charset="-122"/>
                          <a:ea typeface="楷体" panose="02010609060101010101" charset="-122"/>
                          <a:cs typeface="楷体" panose="02010609060101010101" charset="-122"/>
                        </a:rPr>
                        <a:t>/</a:t>
                      </a:r>
                      <a:r>
                        <a:rPr lang="zh-CN" altLang="en-US" sz="1200" b="0">
                          <a:solidFill>
                            <a:schemeClr val="tx1"/>
                          </a:solidFill>
                          <a:latin typeface="楷体" panose="02010609060101010101" charset="-122"/>
                          <a:ea typeface="楷体" panose="02010609060101010101" charset="-122"/>
                          <a:cs typeface="楷体" panose="02010609060101010101" charset="-122"/>
                        </a:rPr>
                        <a:t>三产融合的道路</a:t>
                      </a:r>
                      <a:r>
                        <a:rPr sz="1200">
                          <a:solidFill>
                            <a:schemeClr val="tx1"/>
                          </a:solidFill>
                          <a:latin typeface="楷体" panose="02010609060101010101" charset="-122"/>
                          <a:ea typeface="楷体" panose="02010609060101010101" charset="-122"/>
                          <a:cs typeface="楷体" panose="02010609060101010101" charset="-122"/>
                          <a:sym typeface="+mn-ea"/>
                        </a:rPr>
                        <a:t>》</a:t>
                      </a:r>
                      <a:endParaRPr lang="zh-CN" altLang="en-US" sz="1200" b="0">
                        <a:solidFill>
                          <a:schemeClr val="tx1"/>
                        </a:solidFill>
                        <a:latin typeface="楷体" panose="02010609060101010101" charset="-122"/>
                        <a:ea typeface="楷体" panose="02010609060101010101" charset="-122"/>
                        <a:cs typeface="楷体" panose="02010609060101010101"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A9D08E"/>
                    </a:solidFill>
                  </a:tcPr>
                </a:tc>
                <a:tc vMerge="1">
                  <a:tcP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r>
              <a:tr h="669925">
                <a:tc rowSpan="2">
                  <a:txBody>
                    <a:bodyPr/>
                    <a:p>
                      <a:pPr indent="0" algn="ctr">
                        <a:buNone/>
                      </a:pPr>
                      <a:r>
                        <a:rPr lang="zh-CN" sz="1200" b="0">
                          <a:solidFill>
                            <a:srgbClr val="000000"/>
                          </a:solidFill>
                          <a:latin typeface="楷体" panose="02010609060101010101" charset="-122"/>
                          <a:ea typeface="楷体" panose="02010609060101010101" charset="-122"/>
                          <a:cs typeface="楷体" panose="02010609060101010101" charset="-122"/>
                        </a:rPr>
                        <a:t>第3天</a:t>
                      </a:r>
                      <a:endParaRPr lang="zh-CN" sz="1200" b="0">
                        <a:solidFill>
                          <a:srgbClr val="000000"/>
                        </a:solidFill>
                        <a:latin typeface="楷体" panose="02010609060101010101" charset="-122"/>
                        <a:ea typeface="楷体" panose="02010609060101010101" charset="-122"/>
                        <a:cs typeface="楷体" panose="02010609060101010101" charset="-122"/>
                      </a:endParaRPr>
                    </a:p>
                    <a:p>
                      <a:pPr indent="0" algn="ctr">
                        <a:buNone/>
                      </a:pPr>
                      <a:r>
                        <a:rPr lang="en-US" altLang="zh-CN" sz="1200" b="0">
                          <a:solidFill>
                            <a:srgbClr val="000000"/>
                          </a:solidFill>
                          <a:latin typeface="楷体" panose="02010609060101010101" charset="-122"/>
                          <a:ea typeface="楷体" panose="02010609060101010101" charset="-122"/>
                          <a:cs typeface="楷体" panose="02010609060101010101" charset="-122"/>
                        </a:rPr>
                        <a:t>6</a:t>
                      </a:r>
                      <a:r>
                        <a:rPr lang="zh-CN" altLang="en-US" sz="1200" b="0">
                          <a:solidFill>
                            <a:srgbClr val="000000"/>
                          </a:solidFill>
                          <a:latin typeface="楷体" panose="02010609060101010101" charset="-122"/>
                          <a:ea typeface="楷体" panose="02010609060101010101" charset="-122"/>
                          <a:cs typeface="楷体" panose="02010609060101010101" charset="-122"/>
                        </a:rPr>
                        <a:t>月</a:t>
                      </a:r>
                      <a:r>
                        <a:rPr lang="en-US" altLang="zh-CN" sz="1200" b="0">
                          <a:solidFill>
                            <a:srgbClr val="000000"/>
                          </a:solidFill>
                          <a:latin typeface="楷体" panose="02010609060101010101" charset="-122"/>
                          <a:ea typeface="楷体" panose="02010609060101010101" charset="-122"/>
                          <a:cs typeface="楷体" panose="02010609060101010101" charset="-122"/>
                        </a:rPr>
                        <a:t>22</a:t>
                      </a:r>
                      <a:r>
                        <a:rPr lang="zh-CN" altLang="en-US" sz="1200" b="0">
                          <a:solidFill>
                            <a:srgbClr val="000000"/>
                          </a:solidFill>
                          <a:latin typeface="楷体" panose="02010609060101010101" charset="-122"/>
                          <a:ea typeface="楷体" panose="02010609060101010101" charset="-122"/>
                          <a:cs typeface="楷体" panose="02010609060101010101" charset="-122"/>
                        </a:rPr>
                        <a:t>日</a:t>
                      </a:r>
                      <a:endParaRPr lang="zh-CN" altLang="en-US" sz="1200" b="0">
                        <a:solidFill>
                          <a:srgbClr val="000000"/>
                        </a:solidFill>
                        <a:latin typeface="楷体" panose="02010609060101010101" charset="-122"/>
                        <a:ea typeface="楷体" panose="02010609060101010101" charset="-122"/>
                        <a:cs typeface="楷体" panose="02010609060101010101" charset="-122"/>
                      </a:endParaRPr>
                    </a:p>
                    <a:p>
                      <a:pPr indent="0" algn="ctr">
                        <a:buNone/>
                      </a:pPr>
                      <a:r>
                        <a:rPr lang="zh-CN" altLang="en-US" sz="1200" b="0">
                          <a:solidFill>
                            <a:srgbClr val="000000"/>
                          </a:solidFill>
                          <a:latin typeface="楷体" panose="02010609060101010101" charset="-122"/>
                          <a:ea typeface="楷体" panose="02010609060101010101" charset="-122"/>
                          <a:cs typeface="楷体" panose="02010609060101010101" charset="-122"/>
                        </a:rPr>
                        <a:t>（木）</a:t>
                      </a:r>
                      <a:endParaRPr lang="zh-CN" altLang="en-US" sz="1200" b="0">
                        <a:solidFill>
                          <a:srgbClr val="000000"/>
                        </a:solidFill>
                        <a:latin typeface="楷体" panose="02010609060101010101" charset="-122"/>
                        <a:ea typeface="楷体" panose="02010609060101010101" charset="-122"/>
                        <a:cs typeface="楷体" panose="02010609060101010101" charset="-122"/>
                      </a:endParaRPr>
                    </a:p>
                  </a:txBody>
                  <a:tcPr marL="12700" marR="12700" marT="12700" vert="horz" anchor="ct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rowSpan="2">
                  <a:txBody>
                    <a:bodyPr/>
                    <a:p>
                      <a:pPr indent="0" algn="ctr">
                        <a:buNone/>
                      </a:pPr>
                      <a:r>
                        <a:rPr lang="ja-JP" altLang="zh-CN" sz="1200" b="0">
                          <a:solidFill>
                            <a:srgbClr val="000000"/>
                          </a:solidFill>
                          <a:latin typeface="楷体" panose="02010609060101010101" charset="-122"/>
                          <a:ea typeface="楷体" panose="02010609060101010101" charset="-122"/>
                          <a:cs typeface="楷体" panose="02010609060101010101" charset="-122"/>
                        </a:rPr>
                        <a:t>大阪</a:t>
                      </a:r>
                      <a:r>
                        <a:rPr lang="en-US" altLang="ja-JP" sz="1200" b="0">
                          <a:solidFill>
                            <a:srgbClr val="000000"/>
                          </a:solidFill>
                          <a:latin typeface="楷体" panose="02010609060101010101" charset="-122"/>
                          <a:ea typeface="楷体" panose="02010609060101010101" charset="-122"/>
                          <a:cs typeface="楷体" panose="02010609060101010101" charset="-122"/>
                        </a:rPr>
                        <a:t>-</a:t>
                      </a:r>
                      <a:r>
                        <a:rPr lang="ja-JP" altLang="en-US" sz="1200" b="0">
                          <a:solidFill>
                            <a:srgbClr val="000000"/>
                          </a:solidFill>
                          <a:latin typeface="楷体" panose="02010609060101010101" charset="-122"/>
                          <a:ea typeface="楷体" panose="02010609060101010101" charset="-122"/>
                          <a:cs typeface="楷体" panose="02010609060101010101" charset="-122"/>
                        </a:rPr>
                        <a:t>青森</a:t>
                      </a:r>
                      <a:endParaRPr lang="ja-JP" altLang="en-US" sz="1200" b="0">
                        <a:solidFill>
                          <a:srgbClr val="000000"/>
                        </a:solidFill>
                        <a:latin typeface="楷体" panose="02010609060101010101" charset="-122"/>
                        <a:ea typeface="楷体" panose="02010609060101010101" charset="-122"/>
                        <a:cs typeface="楷体" panose="02010609060101010101"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l">
                        <a:buNone/>
                      </a:pPr>
                      <a:r>
                        <a:rPr lang="zh-CN" altLang="en-US" sz="1200" b="0">
                          <a:solidFill>
                            <a:srgbClr val="000000"/>
                          </a:solidFill>
                          <a:latin typeface="楷体" panose="02010609060101010101" charset="-122"/>
                          <a:ea typeface="楷体" panose="02010609060101010101" charset="-122"/>
                          <a:cs typeface="楷体" panose="02010609060101010101" charset="-122"/>
                        </a:rPr>
                        <a:t>早起前往搭乘日本国内航班前往苹果之乡青森</a:t>
                      </a:r>
                      <a:endParaRPr lang="zh-CN" altLang="en-US" sz="1200" b="0">
                        <a:solidFill>
                          <a:srgbClr val="000000"/>
                        </a:solidFill>
                        <a:latin typeface="楷体" panose="02010609060101010101" charset="-122"/>
                        <a:ea typeface="楷体" panose="02010609060101010101" charset="-122"/>
                        <a:cs typeface="楷体" panose="02010609060101010101" charset="-122"/>
                      </a:endParaRPr>
                    </a:p>
                    <a:p>
                      <a:pPr indent="0" algn="l">
                        <a:buNone/>
                      </a:pPr>
                      <a:r>
                        <a:rPr lang="zh-CN" altLang="en-US" sz="1200" b="0">
                          <a:solidFill>
                            <a:srgbClr val="000000"/>
                          </a:solidFill>
                          <a:latin typeface="楷体" panose="02010609060101010101" charset="-122"/>
                          <a:ea typeface="楷体" panose="02010609060101010101" charset="-122"/>
                          <a:cs typeface="楷体" panose="02010609060101010101" charset="-122"/>
                        </a:rPr>
                        <a:t>大阪伊丹机场</a:t>
                      </a:r>
                      <a:r>
                        <a:rPr lang="en-US" altLang="zh-CN" sz="1200" b="0">
                          <a:solidFill>
                            <a:srgbClr val="000000"/>
                          </a:solidFill>
                          <a:latin typeface="楷体" panose="02010609060101010101" charset="-122"/>
                          <a:ea typeface="楷体" panose="02010609060101010101" charset="-122"/>
                          <a:cs typeface="楷体" panose="02010609060101010101" charset="-122"/>
                        </a:rPr>
                        <a:t>-</a:t>
                      </a:r>
                      <a:r>
                        <a:rPr lang="zh-CN" altLang="en-US" sz="1200" b="0">
                          <a:solidFill>
                            <a:srgbClr val="000000"/>
                          </a:solidFill>
                          <a:latin typeface="楷体" panose="02010609060101010101" charset="-122"/>
                          <a:ea typeface="楷体" panose="02010609060101010101" charset="-122"/>
                          <a:cs typeface="楷体" panose="02010609060101010101" charset="-122"/>
                        </a:rPr>
                        <a:t>青森</a:t>
                      </a:r>
                      <a:r>
                        <a:rPr lang="en-US" altLang="zh-CN" sz="1200" b="0">
                          <a:solidFill>
                            <a:srgbClr val="000000"/>
                          </a:solidFill>
                          <a:latin typeface="楷体" panose="02010609060101010101" charset="-122"/>
                          <a:ea typeface="楷体" panose="02010609060101010101" charset="-122"/>
                          <a:cs typeface="楷体" panose="02010609060101010101" charset="-122"/>
                        </a:rPr>
                        <a:t> JAL2153 11:10-12</a:t>
                      </a:r>
                      <a:r>
                        <a:rPr lang="zh-CN" altLang="en-US" sz="1200" b="0">
                          <a:solidFill>
                            <a:srgbClr val="000000"/>
                          </a:solidFill>
                          <a:latin typeface="楷体" panose="02010609060101010101" charset="-122"/>
                          <a:ea typeface="楷体" panose="02010609060101010101" charset="-122"/>
                          <a:cs typeface="楷体" panose="02010609060101010101" charset="-122"/>
                        </a:rPr>
                        <a:t>：</a:t>
                      </a:r>
                      <a:r>
                        <a:rPr lang="en-US" altLang="zh-CN" sz="1200" b="0">
                          <a:solidFill>
                            <a:srgbClr val="000000"/>
                          </a:solidFill>
                          <a:latin typeface="楷体" panose="02010609060101010101" charset="-122"/>
                          <a:ea typeface="楷体" panose="02010609060101010101" charset="-122"/>
                          <a:cs typeface="楷体" panose="02010609060101010101" charset="-122"/>
                        </a:rPr>
                        <a:t>35</a:t>
                      </a:r>
                      <a:endParaRPr lang="en-US" altLang="zh-CN" sz="1200" b="0">
                        <a:solidFill>
                          <a:srgbClr val="000000"/>
                        </a:solidFill>
                        <a:latin typeface="楷体" panose="02010609060101010101" charset="-122"/>
                        <a:ea typeface="楷体" panose="02010609060101010101" charset="-122"/>
                        <a:cs typeface="楷体" panose="02010609060101010101" charset="-122"/>
                      </a:endParaRPr>
                    </a:p>
                    <a:p>
                      <a:pPr indent="0" algn="l">
                        <a:buNone/>
                      </a:pPr>
                      <a:r>
                        <a:rPr lang="zh-CN" altLang="en-US" sz="1200" b="0">
                          <a:solidFill>
                            <a:srgbClr val="000000"/>
                          </a:solidFill>
                          <a:latin typeface="楷体" panose="02010609060101010101" charset="-122"/>
                          <a:ea typeface="楷体" panose="02010609060101010101" charset="-122"/>
                          <a:cs typeface="楷体" panose="02010609060101010101" charset="-122"/>
                        </a:rPr>
                        <a:t>抵达后前往餐厅</a:t>
                      </a:r>
                      <a:endParaRPr lang="zh-CN" altLang="en-US" sz="1200" b="0">
                        <a:solidFill>
                          <a:srgbClr val="000000"/>
                        </a:solidFill>
                        <a:latin typeface="楷体" panose="02010609060101010101" charset="-122"/>
                        <a:ea typeface="楷体" panose="02010609060101010101" charset="-122"/>
                        <a:cs typeface="楷体" panose="02010609060101010101" charset="-122"/>
                      </a:endParaRPr>
                    </a:p>
                    <a:p>
                      <a:pPr indent="0" algn="l">
                        <a:buNone/>
                      </a:pPr>
                      <a:r>
                        <a:rPr lang="ja-JP" altLang="en-US" sz="1200" b="0">
                          <a:solidFill>
                            <a:srgbClr val="000000"/>
                          </a:solidFill>
                          <a:latin typeface="楷体" panose="02010609060101010101" charset="-122"/>
                          <a:ea typeface="楷体" panose="02010609060101010101" charset="-122"/>
                          <a:cs typeface="楷体" panose="02010609060101010101" charset="-122"/>
                        </a:rPr>
                        <a:t>おさない　青森県青森市新町1-1-17 1F　017-722-6834</a:t>
                      </a:r>
                      <a:endParaRPr lang="ja-JP" altLang="en-US" sz="1200" b="0">
                        <a:solidFill>
                          <a:srgbClr val="000000"/>
                        </a:solidFill>
                        <a:latin typeface="楷体" panose="02010609060101010101" charset="-122"/>
                        <a:ea typeface="楷体" panose="02010609060101010101" charset="-122"/>
                        <a:cs typeface="楷体" panose="02010609060101010101"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rowSpan="2">
                  <a:txBody>
                    <a:bodyPr/>
                    <a:p>
                      <a:pPr algn="ctr">
                        <a:buClrTx/>
                        <a:buSzTx/>
                        <a:buFontTx/>
                        <a:buNone/>
                      </a:pPr>
                      <a:r>
                        <a:rPr lang="zh-CN" sz="1200" b="0">
                          <a:solidFill>
                            <a:srgbClr val="000000"/>
                          </a:solidFill>
                          <a:latin typeface="楷体" panose="02010609060101010101" charset="-122"/>
                          <a:ea typeface="楷体" panose="02010609060101010101" charset="-122"/>
                          <a:cs typeface="楷体" panose="02010609060101010101" charset="-122"/>
                          <a:sym typeface="+mn-ea"/>
                        </a:rPr>
                        <a:t>アソベの森 いわき荘</a:t>
                      </a:r>
                      <a:endParaRPr lang="zh-CN" sz="1200" b="0">
                        <a:solidFill>
                          <a:srgbClr val="000000"/>
                        </a:solidFill>
                        <a:latin typeface="楷体" panose="02010609060101010101" charset="-122"/>
                        <a:ea typeface="楷体" panose="02010609060101010101" charset="-122"/>
                        <a:cs typeface="楷体" panose="02010609060101010101" charset="-122"/>
                        <a:sym typeface="+mn-ea"/>
                      </a:endParaRPr>
                    </a:p>
                  </a:txBody>
                  <a:tcPr marL="12700" marR="12700" marT="12700" vert="horz"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226820">
                <a:tc vMerge="1">
                  <a:tcP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p>
                      <a:pPr algn="l">
                        <a:lnSpc>
                          <a:spcPct val="160000"/>
                        </a:lnSpc>
                        <a:buNone/>
                      </a:pPr>
                      <a:r>
                        <a:rPr sz="1200">
                          <a:solidFill>
                            <a:schemeClr val="tx1"/>
                          </a:solidFill>
                          <a:latin typeface="楷体" panose="02010609060101010101" charset="-122"/>
                          <a:ea typeface="楷体" panose="02010609060101010101" charset="-122"/>
                          <a:cs typeface="楷体" panose="02010609060101010101" charset="-122"/>
                          <a:sym typeface="+mn-ea"/>
                        </a:rPr>
                        <a:t>【</a:t>
                      </a:r>
                      <a:r>
                        <a:rPr lang="zh-CN" altLang="en-US" sz="1200" b="0">
                          <a:solidFill>
                            <a:schemeClr val="tx1"/>
                          </a:solidFill>
                          <a:latin typeface="楷体" panose="02010609060101010101" charset="-122"/>
                          <a:ea typeface="楷体" panose="02010609060101010101" charset="-122"/>
                          <a:cs typeface="楷体" panose="02010609060101010101" charset="-122"/>
                          <a:sym typeface="+mn-ea"/>
                        </a:rPr>
                        <a:t>A-FACTORY | 青森ウォーターフロント</a:t>
                      </a:r>
                      <a:r>
                        <a:rPr lang="zh-CN" altLang="en-US" sz="1200">
                          <a:solidFill>
                            <a:schemeClr val="tx1"/>
                          </a:solidFill>
                          <a:latin typeface="楷体" panose="02010609060101010101" charset="-122"/>
                          <a:ea typeface="楷体" panose="02010609060101010101" charset="-122"/>
                          <a:cs typeface="楷体" panose="02010609060101010101" charset="-122"/>
                          <a:sym typeface="+mn-ea"/>
                        </a:rPr>
                        <a:t>】</a:t>
                      </a:r>
                      <a:r>
                        <a:rPr lang="en-US" altLang="zh-CN" sz="1200" b="0">
                          <a:solidFill>
                            <a:schemeClr val="tx1"/>
                          </a:solidFill>
                          <a:latin typeface="楷体" panose="02010609060101010101" charset="-122"/>
                          <a:ea typeface="楷体" panose="02010609060101010101" charset="-122"/>
                          <a:cs typeface="楷体" panose="02010609060101010101" charset="-122"/>
                          <a:sym typeface="+mn-ea"/>
                        </a:rPr>
                        <a:t>  </a:t>
                      </a:r>
                      <a:endParaRPr lang="en-US" altLang="zh-CN" sz="1200" b="0">
                        <a:solidFill>
                          <a:schemeClr val="tx1"/>
                        </a:solidFill>
                        <a:latin typeface="楷体" panose="02010609060101010101" charset="-122"/>
                        <a:ea typeface="楷体" panose="02010609060101010101" charset="-122"/>
                        <a:cs typeface="楷体" panose="02010609060101010101" charset="-122"/>
                        <a:sym typeface="+mn-ea"/>
                      </a:endParaRPr>
                    </a:p>
                    <a:p>
                      <a:pPr algn="l">
                        <a:lnSpc>
                          <a:spcPct val="160000"/>
                        </a:lnSpc>
                        <a:buNone/>
                      </a:pPr>
                      <a:r>
                        <a:rPr lang="zh-CN" altLang="en-US" sz="1200" b="0">
                          <a:solidFill>
                            <a:schemeClr val="tx1"/>
                          </a:solidFill>
                          <a:latin typeface="楷体" panose="02010609060101010101" charset="-122"/>
                          <a:ea typeface="楷体" panose="02010609060101010101" charset="-122"/>
                          <a:cs typeface="楷体" panose="02010609060101010101" charset="-122"/>
                          <a:sym typeface="+mn-ea"/>
                        </a:rPr>
                        <a:t>苹果酒工厂见学</a:t>
                      </a:r>
                      <a:r>
                        <a:rPr lang="en-US" altLang="zh-CN" sz="1200" b="0">
                          <a:solidFill>
                            <a:schemeClr val="tx1"/>
                          </a:solidFill>
                          <a:latin typeface="楷体" panose="02010609060101010101" charset="-122"/>
                          <a:ea typeface="楷体" panose="02010609060101010101" charset="-122"/>
                          <a:cs typeface="楷体" panose="02010609060101010101" charset="-122"/>
                          <a:sym typeface="+mn-ea"/>
                        </a:rPr>
                        <a:t>   </a:t>
                      </a:r>
                      <a:r>
                        <a:rPr lang="zh-CN" altLang="en-US" sz="1200" b="0">
                          <a:solidFill>
                            <a:schemeClr val="tx1"/>
                          </a:solidFill>
                          <a:latin typeface="楷体" panose="02010609060101010101" charset="-122"/>
                          <a:ea typeface="楷体" panose="02010609060101010101" charset="-122"/>
                          <a:cs typeface="楷体" panose="02010609060101010101" charset="-122"/>
                          <a:sym typeface="+mn-ea"/>
                        </a:rPr>
                        <a:t>六次产业的物语</a:t>
                      </a:r>
                      <a:endParaRPr lang="zh-CN" altLang="en-US" sz="1200" b="0">
                        <a:solidFill>
                          <a:schemeClr val="tx1"/>
                        </a:solidFill>
                        <a:latin typeface="楷体" panose="02010609060101010101" charset="-122"/>
                        <a:ea typeface="楷体" panose="02010609060101010101" charset="-122"/>
                        <a:cs typeface="楷体" panose="02010609060101010101" charset="-122"/>
                        <a:sym typeface="+mn-ea"/>
                      </a:endParaRPr>
                    </a:p>
                    <a:p>
                      <a:pPr algn="l">
                        <a:lnSpc>
                          <a:spcPct val="160000"/>
                        </a:lnSpc>
                        <a:buNone/>
                      </a:pPr>
                      <a:r>
                        <a:rPr sz="1200">
                          <a:solidFill>
                            <a:schemeClr val="tx1"/>
                          </a:solidFill>
                          <a:latin typeface="楷体" panose="02010609060101010101" charset="-122"/>
                          <a:ea typeface="楷体" panose="02010609060101010101" charset="-122"/>
                          <a:cs typeface="楷体" panose="02010609060101010101" charset="-122"/>
                          <a:sym typeface="+mn-ea"/>
                        </a:rPr>
                        <a:t>【</a:t>
                      </a:r>
                      <a:r>
                        <a:rPr lang="zh-CN" altLang="en-US" sz="1200" b="0">
                          <a:solidFill>
                            <a:schemeClr val="tx1"/>
                          </a:solidFill>
                          <a:latin typeface="楷体" panose="02010609060101010101" charset="-122"/>
                          <a:ea typeface="楷体" panose="02010609060101010101" charset="-122"/>
                          <a:cs typeface="楷体" panose="02010609060101010101" charset="-122"/>
                          <a:sym typeface="+mn-ea"/>
                        </a:rPr>
                        <a:t>青森苹果园川村</a:t>
                      </a:r>
                      <a:r>
                        <a:rPr lang="zh-CN" altLang="en-US" sz="1200">
                          <a:solidFill>
                            <a:schemeClr val="tx1"/>
                          </a:solidFill>
                          <a:latin typeface="楷体" panose="02010609060101010101" charset="-122"/>
                          <a:ea typeface="楷体" panose="02010609060101010101" charset="-122"/>
                          <a:cs typeface="楷体" panose="02010609060101010101" charset="-122"/>
                          <a:sym typeface="+mn-ea"/>
                        </a:rPr>
                        <a:t>】</a:t>
                      </a:r>
                      <a:r>
                        <a:rPr lang="en-US" altLang="zh-CN" sz="1200" b="0">
                          <a:solidFill>
                            <a:schemeClr val="tx1"/>
                          </a:solidFill>
                          <a:latin typeface="楷体" panose="02010609060101010101" charset="-122"/>
                          <a:ea typeface="楷体" panose="02010609060101010101" charset="-122"/>
                          <a:cs typeface="楷体" panose="02010609060101010101" charset="-122"/>
                          <a:sym typeface="+mn-ea"/>
                        </a:rPr>
                        <a:t> </a:t>
                      </a:r>
                      <a:r>
                        <a:rPr lang="zh-CN" altLang="en-US" sz="1200" b="0">
                          <a:solidFill>
                            <a:schemeClr val="tx1"/>
                          </a:solidFill>
                          <a:latin typeface="楷体" panose="02010609060101010101" charset="-122"/>
                          <a:ea typeface="楷体" panose="02010609060101010101" charset="-122"/>
                          <a:cs typeface="楷体" panose="02010609060101010101" charset="-122"/>
                          <a:sym typeface="+mn-ea"/>
                        </a:rPr>
                        <a:t>农家</a:t>
                      </a:r>
                      <a:r>
                        <a:rPr lang="en-US" altLang="zh-CN" sz="1200" b="0">
                          <a:solidFill>
                            <a:schemeClr val="tx1"/>
                          </a:solidFill>
                          <a:latin typeface="楷体" panose="02010609060101010101" charset="-122"/>
                          <a:ea typeface="楷体" panose="02010609060101010101" charset="-122"/>
                          <a:cs typeface="楷体" panose="02010609060101010101" charset="-122"/>
                          <a:sym typeface="+mn-ea"/>
                        </a:rPr>
                        <a:t>+</a:t>
                      </a:r>
                      <a:r>
                        <a:rPr lang="zh-CN" altLang="en-US" sz="1200" b="0">
                          <a:solidFill>
                            <a:schemeClr val="tx1"/>
                          </a:solidFill>
                          <a:latin typeface="楷体" panose="02010609060101010101" charset="-122"/>
                          <a:ea typeface="楷体" panose="02010609060101010101" charset="-122"/>
                          <a:cs typeface="楷体" panose="02010609060101010101" charset="-122"/>
                          <a:sym typeface="+mn-ea"/>
                        </a:rPr>
                        <a:t>观光</a:t>
                      </a:r>
                      <a:r>
                        <a:rPr lang="en-US" altLang="zh-CN" sz="1200" b="0">
                          <a:solidFill>
                            <a:schemeClr val="tx1"/>
                          </a:solidFill>
                          <a:latin typeface="楷体" panose="02010609060101010101" charset="-122"/>
                          <a:ea typeface="楷体" panose="02010609060101010101" charset="-122"/>
                          <a:cs typeface="楷体" panose="02010609060101010101" charset="-122"/>
                          <a:sym typeface="+mn-ea"/>
                        </a:rPr>
                        <a:t> </a:t>
                      </a:r>
                      <a:r>
                        <a:rPr lang="ja-JP" altLang="zh-CN" sz="1200" b="0">
                          <a:solidFill>
                            <a:schemeClr val="tx1"/>
                          </a:solidFill>
                          <a:latin typeface="楷体" panose="02010609060101010101" charset="-122"/>
                          <a:ea typeface="楷体" panose="02010609060101010101" charset="-122"/>
                          <a:cs typeface="楷体" panose="02010609060101010101" charset="-122"/>
                          <a:sym typeface="+mn-ea"/>
                        </a:rPr>
                        <a:t>クローズマップ</a:t>
                      </a:r>
                      <a:r>
                        <a:rPr lang="en-US" altLang="zh-CN" sz="1200" b="0">
                          <a:solidFill>
                            <a:schemeClr val="tx1"/>
                          </a:solidFill>
                          <a:latin typeface="楷体" panose="02010609060101010101" charset="-122"/>
                          <a:ea typeface="楷体" panose="02010609060101010101" charset="-122"/>
                          <a:cs typeface="楷体" panose="02010609060101010101" charset="-122"/>
                          <a:sym typeface="+mn-ea"/>
                        </a:rPr>
                        <a:t>NHK</a:t>
                      </a:r>
                      <a:r>
                        <a:rPr lang="ja-JP" altLang="zh-CN" sz="1200" b="0">
                          <a:solidFill>
                            <a:schemeClr val="tx1"/>
                          </a:solidFill>
                          <a:latin typeface="楷体" panose="02010609060101010101" charset="-122"/>
                          <a:ea typeface="楷体" panose="02010609060101010101" charset="-122"/>
                          <a:cs typeface="楷体" panose="02010609060101010101" charset="-122"/>
                          <a:sym typeface="+mn-ea"/>
                        </a:rPr>
                        <a:t>東北ふるさと受賞</a:t>
                      </a:r>
                      <a:r>
                        <a:rPr lang="en-US" altLang="ja-JP" sz="1200" b="0">
                          <a:solidFill>
                            <a:schemeClr val="tx1"/>
                          </a:solidFill>
                          <a:latin typeface="楷体" panose="02010609060101010101" charset="-122"/>
                          <a:ea typeface="楷体" panose="02010609060101010101" charset="-122"/>
                          <a:cs typeface="楷体" panose="02010609060101010101" charset="-122"/>
                          <a:sym typeface="+mn-ea"/>
                        </a:rPr>
                        <a:t>---</a:t>
                      </a:r>
                      <a:r>
                        <a:rPr lang="zh-CN" altLang="ja-JP" sz="1200" b="0">
                          <a:solidFill>
                            <a:schemeClr val="tx1"/>
                          </a:solidFill>
                          <a:latin typeface="楷体" panose="02010609060101010101" charset="-122"/>
                          <a:ea typeface="楷体" panose="02010609060101010101" charset="-122"/>
                          <a:cs typeface="楷体" panose="02010609060101010101" charset="-122"/>
                          <a:sym typeface="+mn-ea"/>
                        </a:rPr>
                        <a:t>青森苹果支援部介绍</a:t>
                      </a:r>
                      <a:endParaRPr lang="zh-CN" altLang="ja-JP" sz="1200" b="0">
                        <a:solidFill>
                          <a:schemeClr val="tx1"/>
                        </a:solidFill>
                        <a:latin typeface="楷体" panose="02010609060101010101" charset="-122"/>
                        <a:ea typeface="楷体" panose="02010609060101010101" charset="-122"/>
                        <a:cs typeface="楷体" panose="02010609060101010101" charset="-122"/>
                        <a:sym typeface="+mn-ea"/>
                      </a:endParaRPr>
                    </a:p>
                    <a:p>
                      <a:pPr algn="l">
                        <a:lnSpc>
                          <a:spcPct val="160000"/>
                        </a:lnSpc>
                        <a:buNone/>
                      </a:pPr>
                      <a:r>
                        <a:rPr lang="zh-CN" altLang="ja-JP" sz="1200" b="0">
                          <a:solidFill>
                            <a:schemeClr val="tx1"/>
                          </a:solidFill>
                          <a:latin typeface="楷体" panose="02010609060101010101" charset="-122"/>
                          <a:ea typeface="楷体" panose="02010609060101010101" charset="-122"/>
                          <a:cs typeface="楷体" panose="02010609060101010101" charset="-122"/>
                          <a:sym typeface="+mn-ea"/>
                        </a:rPr>
                        <a:t>生产者答疑解惑</a:t>
                      </a:r>
                      <a:endParaRPr lang="zh-CN" altLang="ja-JP" sz="1200" b="0">
                        <a:solidFill>
                          <a:schemeClr val="tx1"/>
                        </a:solidFill>
                        <a:latin typeface="楷体" panose="02010609060101010101" charset="-122"/>
                        <a:ea typeface="楷体" panose="02010609060101010101" charset="-122"/>
                        <a:cs typeface="楷体" panose="02010609060101010101" charset="-122"/>
                        <a:sym typeface="+mn-ea"/>
                      </a:endParaRPr>
                    </a:p>
                    <a:p>
                      <a:pPr algn="l">
                        <a:lnSpc>
                          <a:spcPct val="160000"/>
                        </a:lnSpc>
                        <a:buNone/>
                      </a:pPr>
                      <a:endParaRPr lang="zh-CN" altLang="ja-JP" sz="1200" b="0">
                        <a:solidFill>
                          <a:schemeClr val="tx1"/>
                        </a:solidFill>
                        <a:latin typeface="楷体" panose="02010609060101010101" charset="-122"/>
                        <a:ea typeface="楷体" panose="02010609060101010101" charset="-122"/>
                        <a:cs typeface="楷体" panose="02010609060101010101" charset="-122"/>
                        <a:sym typeface="+mn-ea"/>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cP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tr>
            </a:tbl>
          </a:graphicData>
        </a:graphic>
      </p:graphicFrame>
      <p:sp>
        <p:nvSpPr>
          <p:cNvPr id="40003" name="文本框 2"/>
          <p:cNvSpPr txBox="1"/>
          <p:nvPr/>
        </p:nvSpPr>
        <p:spPr>
          <a:xfrm>
            <a:off x="1932940" y="492125"/>
            <a:ext cx="3827463" cy="521970"/>
          </a:xfrm>
          <a:prstGeom prst="rect">
            <a:avLst/>
          </a:prstGeom>
          <a:noFill/>
          <a:ln w="9525">
            <a:noFill/>
          </a:ln>
        </p:spPr>
        <p:txBody>
          <a:bodyPr wrap="square" anchor="t" anchorCtr="0">
            <a:spAutoFit/>
          </a:bodyPr>
          <a:p>
            <a:pPr eaLnBrk="0" hangingPunct="0"/>
            <a:r>
              <a:rPr lang="zh-CN" altLang="zh-CN" sz="2800" b="1">
                <a:solidFill>
                  <a:srgbClr val="000000"/>
                </a:solidFill>
                <a:latin typeface="Franklin Gothic Medium" panose="020B0603020102020204" pitchFamily="34" charset="0"/>
                <a:ea typeface="楷体" panose="02010609060101010101" charset="-122"/>
              </a:rPr>
              <a:t>农业考察日本游学行程</a:t>
            </a:r>
            <a:endParaRPr lang="zh-CN" altLang="en-US" sz="2800" b="1">
              <a:solidFill>
                <a:srgbClr val="000000"/>
              </a:solidFill>
              <a:latin typeface="Franklin Gothic Medium" panose="020B0603020102020204" pitchFamily="34" charset="0"/>
              <a:ea typeface="楷体" panose="02010609060101010101" charset="-122"/>
            </a:endParaRPr>
          </a:p>
        </p:txBody>
      </p:sp>
      <p:sp>
        <p:nvSpPr>
          <p:cNvPr id="9" name="文本框 8"/>
          <p:cNvSpPr txBox="1"/>
          <p:nvPr>
            <p:custDataLst>
              <p:tags r:id="rId2"/>
            </p:custDataLst>
          </p:nvPr>
        </p:nvSpPr>
        <p:spPr>
          <a:xfrm>
            <a:off x="356870" y="1210310"/>
            <a:ext cx="5810885" cy="645160"/>
          </a:xfrm>
          <a:prstGeom prst="rect">
            <a:avLst/>
          </a:prstGeom>
          <a:noFill/>
        </p:spPr>
        <p:txBody>
          <a:bodyPr wrap="square" rtlCol="0">
            <a:spAutoFit/>
          </a:bodyPr>
          <a:p>
            <a:pPr indent="0" algn="l" fontAlgn="auto">
              <a:lnSpc>
                <a:spcPct val="150000"/>
              </a:lnSpc>
            </a:pPr>
            <a:r>
              <a:rPr lang="zh-CN" altLang="en-US" sz="1200" b="1">
                <a:solidFill>
                  <a:schemeClr val="tx1"/>
                </a:solidFill>
                <a:latin typeface="楷体" panose="02010609060101010101" charset="-122"/>
                <a:ea typeface="楷体" panose="02010609060101010101" charset="-122"/>
              </a:rPr>
              <a:t>出访国家：日本（</a:t>
            </a:r>
            <a:r>
              <a:rPr lang="zh-CN" altLang="en-US" sz="1200" b="1">
                <a:latin typeface="楷体" panose="02010609060101010101" charset="-122"/>
                <a:ea typeface="楷体" panose="02010609060101010101" charset="-122"/>
              </a:rPr>
              <a:t>大阪·奈良·三重·京都</a:t>
            </a:r>
            <a:r>
              <a:rPr lang="zh-CN" altLang="en-US" sz="1200" b="1">
                <a:solidFill>
                  <a:schemeClr val="tx1"/>
                </a:solidFill>
                <a:latin typeface="楷体" panose="02010609060101010101" charset="-122"/>
                <a:ea typeface="楷体" panose="02010609060101010101" charset="-122"/>
              </a:rPr>
              <a:t>）</a:t>
            </a:r>
            <a:endParaRPr lang="zh-CN" altLang="en-US" sz="1200" b="1">
              <a:solidFill>
                <a:schemeClr val="tx1"/>
              </a:solidFill>
              <a:latin typeface="楷体" panose="02010609060101010101" charset="-122"/>
              <a:ea typeface="楷体" panose="02010609060101010101" charset="-122"/>
            </a:endParaRPr>
          </a:p>
          <a:p>
            <a:pPr indent="0" algn="l" fontAlgn="auto">
              <a:lnSpc>
                <a:spcPct val="150000"/>
              </a:lnSpc>
            </a:pPr>
            <a:r>
              <a:rPr lang="zh-CN" altLang="en-US" sz="1200" b="1">
                <a:solidFill>
                  <a:schemeClr val="tx1"/>
                </a:solidFill>
                <a:latin typeface="楷体" panose="02010609060101010101" charset="-122"/>
                <a:ea typeface="楷体" panose="02010609060101010101" charset="-122"/>
                <a:cs typeface="楷体" panose="02010609060101010101" charset="-122"/>
                <a:sym typeface="+mn-ea"/>
              </a:rPr>
              <a:t>出访时间：</a:t>
            </a:r>
            <a:r>
              <a:rPr lang="zh-CN" sz="1200" b="1">
                <a:solidFill>
                  <a:schemeClr val="tx1"/>
                </a:solidFill>
                <a:latin typeface="楷体" panose="02010609060101010101" charset="-122"/>
                <a:ea typeface="楷体" panose="02010609060101010101" charset="-122"/>
                <a:cs typeface="楷体" panose="02010609060101010101" charset="-122"/>
                <a:sym typeface="+mn-ea"/>
              </a:rPr>
              <a:t>吉日启程</a:t>
            </a:r>
            <a:r>
              <a:rPr lang="zh-CN" altLang="en-US" sz="1200" b="1">
                <a:solidFill>
                  <a:schemeClr val="tx1"/>
                </a:solidFill>
                <a:latin typeface="楷体" panose="02010609060101010101" charset="-122"/>
                <a:ea typeface="楷体" panose="02010609060101010101" charset="-122"/>
                <a:cs typeface="楷体" panose="02010609060101010101" charset="-122"/>
                <a:sym typeface="+mn-ea"/>
              </a:rPr>
              <a:t>（</a:t>
            </a:r>
            <a:r>
              <a:rPr lang="en-US" altLang="zh-CN" sz="1200" b="1">
                <a:solidFill>
                  <a:schemeClr val="tx1"/>
                </a:solidFill>
                <a:latin typeface="楷体" panose="02010609060101010101" charset="-122"/>
                <a:ea typeface="楷体" panose="02010609060101010101" charset="-122"/>
                <a:cs typeface="楷体" panose="02010609060101010101" charset="-122"/>
                <a:sym typeface="+mn-ea"/>
              </a:rPr>
              <a:t>7</a:t>
            </a:r>
            <a:r>
              <a:rPr lang="zh-CN" altLang="en-US" sz="1200" b="1">
                <a:solidFill>
                  <a:schemeClr val="tx1"/>
                </a:solidFill>
                <a:latin typeface="楷体" panose="02010609060101010101" charset="-122"/>
                <a:ea typeface="楷体" panose="02010609060101010101" charset="-122"/>
                <a:cs typeface="楷体" panose="02010609060101010101" charset="-122"/>
                <a:sym typeface="+mn-ea"/>
              </a:rPr>
              <a:t>天</a:t>
            </a:r>
            <a:r>
              <a:rPr lang="en-US" altLang="zh-CN" sz="1200" b="1">
                <a:solidFill>
                  <a:schemeClr val="tx1"/>
                </a:solidFill>
                <a:latin typeface="楷体" panose="02010609060101010101" charset="-122"/>
                <a:ea typeface="楷体" panose="02010609060101010101" charset="-122"/>
                <a:cs typeface="楷体" panose="02010609060101010101" charset="-122"/>
                <a:sym typeface="+mn-ea"/>
              </a:rPr>
              <a:t>6</a:t>
            </a:r>
            <a:r>
              <a:rPr lang="zh-CN" altLang="en-US" sz="1200" b="1">
                <a:solidFill>
                  <a:schemeClr val="tx1"/>
                </a:solidFill>
                <a:latin typeface="楷体" panose="02010609060101010101" charset="-122"/>
                <a:ea typeface="楷体" panose="02010609060101010101" charset="-122"/>
                <a:cs typeface="楷体" panose="02010609060101010101" charset="-122"/>
                <a:sym typeface="+mn-ea"/>
              </a:rPr>
              <a:t>晚）</a:t>
            </a:r>
            <a:endParaRPr lang="zh-CN" altLang="en-US" sz="1200" b="1">
              <a:solidFill>
                <a:schemeClr val="tx1"/>
              </a:solidFill>
              <a:latin typeface="楷体" panose="02010609060101010101" charset="-122"/>
              <a:ea typeface="楷体" panose="02010609060101010101" charset="-122"/>
              <a:cs typeface="楷体" panose="02010609060101010101" charset="-122"/>
              <a:sym typeface="+mn-ea"/>
            </a:endParaRPr>
          </a:p>
        </p:txBody>
      </p:sp>
      <p:sp>
        <p:nvSpPr>
          <p:cNvPr id="10" name="文本框 9"/>
          <p:cNvSpPr txBox="1"/>
          <p:nvPr>
            <p:custDataLst>
              <p:tags r:id="rId3"/>
            </p:custDataLst>
          </p:nvPr>
        </p:nvSpPr>
        <p:spPr>
          <a:xfrm>
            <a:off x="5798820" y="15127605"/>
            <a:ext cx="801370" cy="681355"/>
          </a:xfrm>
          <a:prstGeom prst="rect">
            <a:avLst/>
          </a:prstGeom>
          <a:noFill/>
        </p:spPr>
        <p:txBody>
          <a:bodyPr wrap="square" rtlCol="0">
            <a:spAutoFit/>
          </a:bodyPr>
          <a:p>
            <a:pPr algn="ctr">
              <a:lnSpc>
                <a:spcPct val="120000"/>
              </a:lnSpc>
            </a:pPr>
            <a:r>
              <a:rPr lang="zh-CN" altLang="en-US" sz="800">
                <a:solidFill>
                  <a:srgbClr val="FF0000"/>
                </a:solidFill>
                <a:latin typeface="微软雅黑" panose="020B0503020204020204" charset="-122"/>
                <a:ea typeface="微软雅黑" panose="020B0503020204020204" charset="-122"/>
              </a:rPr>
              <a:t> *所有行程以出行前发到各位手中最终方案为准</a:t>
            </a:r>
            <a:endParaRPr lang="zh-CN" altLang="en-US" sz="800">
              <a:solidFill>
                <a:srgbClr val="FF0000"/>
              </a:solidFill>
              <a:latin typeface="微软雅黑" panose="020B0503020204020204" charset="-122"/>
              <a:ea typeface="微软雅黑" panose="020B0503020204020204" charset="-122"/>
            </a:endParaRP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graphicFrame>
        <p:nvGraphicFramePr>
          <p:cNvPr id="5" name="表格 4"/>
          <p:cNvGraphicFramePr/>
          <p:nvPr>
            <p:custDataLst>
              <p:tags r:id="rId1"/>
            </p:custDataLst>
          </p:nvPr>
        </p:nvGraphicFramePr>
        <p:xfrm>
          <a:off x="356870" y="2052320"/>
          <a:ext cx="6205220" cy="1854200"/>
        </p:xfrm>
        <a:graphic>
          <a:graphicData uri="http://schemas.openxmlformats.org/drawingml/2006/table">
            <a:tbl>
              <a:tblPr firstRow="1" bandRow="1">
                <a:tableStyleId>{5C22544A-7EE6-4342-B048-85BDC9FD1C3A}</a:tableStyleId>
              </a:tblPr>
              <a:tblGrid>
                <a:gridCol w="678815"/>
                <a:gridCol w="820420"/>
                <a:gridCol w="3945255"/>
                <a:gridCol w="760730"/>
              </a:tblGrid>
              <a:tr h="789940">
                <a:tc rowSpan="2">
                  <a:txBody>
                    <a:bodyPr/>
                    <a:p>
                      <a:pPr indent="0" algn="ctr">
                        <a:buNone/>
                      </a:pPr>
                      <a:r>
                        <a:rPr lang="zh-CN" sz="1200" b="0">
                          <a:solidFill>
                            <a:srgbClr val="000000"/>
                          </a:solidFill>
                          <a:latin typeface="楷体" panose="02010609060101010101" charset="-122"/>
                          <a:ea typeface="楷体" panose="02010609060101010101" charset="-122"/>
                          <a:cs typeface="楷体" panose="02010609060101010101" charset="-122"/>
                        </a:rPr>
                        <a:t>第4天</a:t>
                      </a:r>
                      <a:endParaRPr lang="zh-CN" sz="1200" b="0">
                        <a:solidFill>
                          <a:srgbClr val="000000"/>
                        </a:solidFill>
                        <a:latin typeface="楷体" panose="02010609060101010101" charset="-122"/>
                        <a:ea typeface="楷体" panose="02010609060101010101" charset="-122"/>
                        <a:cs typeface="楷体" panose="02010609060101010101" charset="-122"/>
                      </a:endParaRPr>
                    </a:p>
                    <a:p>
                      <a:pPr indent="0" algn="ctr">
                        <a:buNone/>
                      </a:pPr>
                      <a:r>
                        <a:rPr lang="en-US" altLang="zh-CN" sz="1200">
                          <a:solidFill>
                            <a:srgbClr val="000000"/>
                          </a:solidFill>
                          <a:latin typeface="楷体" panose="02010609060101010101" charset="-122"/>
                          <a:ea typeface="楷体" panose="02010609060101010101" charset="-122"/>
                          <a:cs typeface="楷体" panose="02010609060101010101" charset="-122"/>
                          <a:sym typeface="+mn-ea"/>
                        </a:rPr>
                        <a:t>6</a:t>
                      </a:r>
                      <a:r>
                        <a:rPr lang="zh-CN" altLang="en-US" sz="1200">
                          <a:solidFill>
                            <a:srgbClr val="000000"/>
                          </a:solidFill>
                          <a:latin typeface="楷体" panose="02010609060101010101" charset="-122"/>
                          <a:ea typeface="楷体" panose="02010609060101010101" charset="-122"/>
                          <a:cs typeface="楷体" panose="02010609060101010101" charset="-122"/>
                          <a:sym typeface="+mn-ea"/>
                        </a:rPr>
                        <a:t>月</a:t>
                      </a:r>
                      <a:r>
                        <a:rPr lang="en-US" altLang="zh-CN" sz="1200">
                          <a:solidFill>
                            <a:srgbClr val="000000"/>
                          </a:solidFill>
                          <a:latin typeface="楷体" panose="02010609060101010101" charset="-122"/>
                          <a:ea typeface="楷体" panose="02010609060101010101" charset="-122"/>
                          <a:cs typeface="楷体" panose="02010609060101010101" charset="-122"/>
                          <a:sym typeface="+mn-ea"/>
                        </a:rPr>
                        <a:t>23</a:t>
                      </a:r>
                      <a:r>
                        <a:rPr lang="zh-CN" altLang="en-US" sz="1200">
                          <a:solidFill>
                            <a:srgbClr val="000000"/>
                          </a:solidFill>
                          <a:latin typeface="楷体" panose="02010609060101010101" charset="-122"/>
                          <a:ea typeface="楷体" panose="02010609060101010101" charset="-122"/>
                          <a:cs typeface="楷体" panose="02010609060101010101" charset="-122"/>
                          <a:sym typeface="+mn-ea"/>
                        </a:rPr>
                        <a:t>日</a:t>
                      </a:r>
                      <a:endParaRPr lang="zh-CN" altLang="en-US" sz="1200" b="0">
                        <a:solidFill>
                          <a:srgbClr val="000000"/>
                        </a:solidFill>
                        <a:latin typeface="楷体" panose="02010609060101010101" charset="-122"/>
                        <a:ea typeface="楷体" panose="02010609060101010101" charset="-122"/>
                        <a:cs typeface="楷体" panose="02010609060101010101" charset="-122"/>
                      </a:endParaRPr>
                    </a:p>
                    <a:p>
                      <a:pPr indent="0" algn="ctr">
                        <a:buNone/>
                      </a:pPr>
                      <a:r>
                        <a:rPr lang="zh-CN" altLang="en-US" sz="1200">
                          <a:solidFill>
                            <a:srgbClr val="000000"/>
                          </a:solidFill>
                          <a:latin typeface="楷体" panose="02010609060101010101" charset="-122"/>
                          <a:ea typeface="楷体" panose="02010609060101010101" charset="-122"/>
                          <a:cs typeface="楷体" panose="02010609060101010101" charset="-122"/>
                          <a:sym typeface="+mn-ea"/>
                        </a:rPr>
                        <a:t>（</a:t>
                      </a:r>
                      <a:r>
                        <a:rPr lang="ja-JP" altLang="zh-CN" sz="1200">
                          <a:solidFill>
                            <a:srgbClr val="000000"/>
                          </a:solidFill>
                          <a:latin typeface="楷体" panose="02010609060101010101" charset="-122"/>
                          <a:ea typeface="楷体" panose="02010609060101010101" charset="-122"/>
                          <a:cs typeface="楷体" panose="02010609060101010101" charset="-122"/>
                          <a:sym typeface="+mn-ea"/>
                        </a:rPr>
                        <a:t>金</a:t>
                      </a:r>
                      <a:r>
                        <a:rPr lang="zh-CN" altLang="en-US" sz="1200">
                          <a:solidFill>
                            <a:srgbClr val="000000"/>
                          </a:solidFill>
                          <a:latin typeface="楷体" panose="02010609060101010101" charset="-122"/>
                          <a:ea typeface="楷体" panose="02010609060101010101" charset="-122"/>
                          <a:cs typeface="楷体" panose="02010609060101010101" charset="-122"/>
                          <a:sym typeface="+mn-ea"/>
                        </a:rPr>
                        <a:t>）</a:t>
                      </a:r>
                      <a:endParaRPr lang="zh-CN" altLang="en-US" sz="1200" b="0">
                        <a:solidFill>
                          <a:srgbClr val="000000"/>
                        </a:solidFill>
                        <a:latin typeface="楷体" panose="02010609060101010101" charset="-122"/>
                        <a:ea typeface="楷体" panose="02010609060101010101" charset="-122"/>
                        <a:cs typeface="楷体" panose="02010609060101010101" charset="-122"/>
                      </a:endParaRPr>
                    </a:p>
                    <a:p>
                      <a:pPr indent="0" algn="ctr">
                        <a:buNone/>
                      </a:pPr>
                      <a:endParaRPr lang="zh-CN" altLang="en-US" sz="1200" b="0">
                        <a:solidFill>
                          <a:srgbClr val="000000"/>
                        </a:solidFill>
                        <a:latin typeface="楷体" panose="02010609060101010101" charset="-122"/>
                        <a:ea typeface="楷体" panose="02010609060101010101" charset="-122"/>
                        <a:cs typeface="楷体" panose="02010609060101010101" charset="-122"/>
                      </a:endParaRPr>
                    </a:p>
                  </a:txBody>
                  <a:tcPr marL="12700" marR="12700" marT="12700" vert="horz" anchor="ct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A9D08E"/>
                    </a:solidFill>
                  </a:tcPr>
                </a:tc>
                <a:tc rowSpan="2">
                  <a:txBody>
                    <a:bodyPr/>
                    <a:p>
                      <a:pPr indent="0" algn="ctr">
                        <a:buNone/>
                      </a:pPr>
                      <a:r>
                        <a:rPr lang="ja-JP" altLang="zh-CN" sz="1200" b="0">
                          <a:solidFill>
                            <a:srgbClr val="000000"/>
                          </a:solidFill>
                          <a:latin typeface="楷体" panose="02010609060101010101" charset="-122"/>
                          <a:ea typeface="楷体" panose="02010609060101010101" charset="-122"/>
                          <a:cs typeface="楷体" panose="02010609060101010101" charset="-122"/>
                        </a:rPr>
                        <a:t>青森</a:t>
                      </a:r>
                      <a:endParaRPr lang="ja-JP" altLang="zh-CN" sz="1200" b="0">
                        <a:solidFill>
                          <a:srgbClr val="000000"/>
                        </a:solidFill>
                        <a:latin typeface="楷体" panose="02010609060101010101" charset="-122"/>
                        <a:ea typeface="楷体" panose="02010609060101010101" charset="-122"/>
                        <a:cs typeface="楷体" panose="02010609060101010101"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A9D08E"/>
                    </a:solidFill>
                  </a:tcPr>
                </a:tc>
                <a:tc>
                  <a:txBody>
                    <a:bodyPr/>
                    <a:p>
                      <a:pPr indent="0" algn="l">
                        <a:buNone/>
                      </a:pPr>
                      <a:r>
                        <a:rPr lang="zh-CN" altLang="en-US" sz="1200" b="0">
                          <a:solidFill>
                            <a:srgbClr val="000000"/>
                          </a:solidFill>
                          <a:latin typeface="楷体" panose="02010609060101010101" charset="-122"/>
                          <a:ea typeface="楷体" panose="02010609060101010101" charset="-122"/>
                          <a:cs typeface="楷体" panose="02010609060101010101" charset="-122"/>
                        </a:rPr>
                        <a:t>出发前往青森苹果之乡</a:t>
                      </a:r>
                      <a:r>
                        <a:rPr lang="en-US" altLang="zh-CN" sz="1200" b="0">
                          <a:solidFill>
                            <a:srgbClr val="000000"/>
                          </a:solidFill>
                          <a:latin typeface="楷体" panose="02010609060101010101" charset="-122"/>
                          <a:ea typeface="楷体" panose="02010609060101010101" charset="-122"/>
                          <a:cs typeface="楷体" panose="02010609060101010101" charset="-122"/>
                        </a:rPr>
                        <a:t> </a:t>
                      </a:r>
                      <a:r>
                        <a:rPr lang="zh-CN" altLang="en-US" sz="1200" b="0">
                          <a:solidFill>
                            <a:srgbClr val="000000"/>
                          </a:solidFill>
                          <a:latin typeface="楷体" panose="02010609060101010101" charset="-122"/>
                          <a:ea typeface="楷体" panose="02010609060101010101" charset="-122"/>
                          <a:cs typeface="楷体" panose="02010609060101010101" charset="-122"/>
                        </a:rPr>
                        <a:t>（氮气气库</a:t>
                      </a:r>
                      <a:r>
                        <a:rPr lang="en-US" altLang="zh-CN" sz="1200" b="0">
                          <a:solidFill>
                            <a:srgbClr val="000000"/>
                          </a:solidFill>
                          <a:latin typeface="楷体" panose="02010609060101010101" charset="-122"/>
                          <a:ea typeface="楷体" panose="02010609060101010101" charset="-122"/>
                          <a:cs typeface="楷体" panose="02010609060101010101" charset="-122"/>
                        </a:rPr>
                        <a:t>/</a:t>
                      </a:r>
                      <a:r>
                        <a:rPr lang="zh-CN" altLang="en-US" sz="1200" b="0">
                          <a:solidFill>
                            <a:srgbClr val="000000"/>
                          </a:solidFill>
                          <a:latin typeface="楷体" panose="02010609060101010101" charset="-122"/>
                          <a:ea typeface="楷体" panose="02010609060101010101" charset="-122"/>
                          <a:cs typeface="楷体" panose="02010609060101010101" charset="-122"/>
                        </a:rPr>
                        <a:t>市营果园）</a:t>
                      </a:r>
                      <a:endParaRPr lang="zh-CN" altLang="en-US" sz="1200" b="0">
                        <a:solidFill>
                          <a:srgbClr val="000000"/>
                        </a:solidFill>
                        <a:latin typeface="楷体" panose="02010609060101010101" charset="-122"/>
                        <a:ea typeface="楷体" panose="02010609060101010101" charset="-122"/>
                        <a:cs typeface="楷体" panose="02010609060101010101" charset="-122"/>
                      </a:endParaRPr>
                    </a:p>
                    <a:p>
                      <a:pPr indent="0" algn="l">
                        <a:buNone/>
                      </a:pPr>
                      <a:r>
                        <a:rPr lang="zh-CN" altLang="en-US" sz="1200" b="0">
                          <a:solidFill>
                            <a:srgbClr val="000000"/>
                          </a:solidFill>
                          <a:latin typeface="楷体" panose="02010609060101010101" charset="-122"/>
                          <a:ea typeface="楷体" panose="02010609060101010101" charset="-122"/>
                          <a:cs typeface="楷体" panose="02010609060101010101" charset="-122"/>
                        </a:rPr>
                        <a:t>车程约</a:t>
                      </a:r>
                      <a:r>
                        <a:rPr lang="en-US" altLang="zh-CN" sz="1200" b="0">
                          <a:solidFill>
                            <a:srgbClr val="000000"/>
                          </a:solidFill>
                          <a:latin typeface="楷体" panose="02010609060101010101" charset="-122"/>
                          <a:ea typeface="楷体" panose="02010609060101010101" charset="-122"/>
                          <a:cs typeface="楷体" panose="02010609060101010101" charset="-122"/>
                        </a:rPr>
                        <a:t>3</a:t>
                      </a:r>
                      <a:r>
                        <a:rPr lang="zh-CN" altLang="en-US" sz="1200" b="0">
                          <a:solidFill>
                            <a:srgbClr val="000000"/>
                          </a:solidFill>
                          <a:latin typeface="楷体" panose="02010609060101010101" charset="-122"/>
                          <a:ea typeface="楷体" panose="02010609060101010101" charset="-122"/>
                          <a:cs typeface="楷体" panose="02010609060101010101" charset="-122"/>
                        </a:rPr>
                        <a:t>小时</a:t>
                      </a:r>
                      <a:endParaRPr lang="zh-CN" altLang="en-US" sz="1200" b="0">
                        <a:solidFill>
                          <a:srgbClr val="000000"/>
                        </a:solidFill>
                        <a:latin typeface="楷体" panose="02010609060101010101" charset="-122"/>
                        <a:ea typeface="楷体" panose="02010609060101010101" charset="-122"/>
                        <a:cs typeface="楷体" panose="02010609060101010101" charset="-122"/>
                      </a:endParaRPr>
                    </a:p>
                    <a:p>
                      <a:pPr indent="0" algn="l">
                        <a:buNone/>
                      </a:pPr>
                      <a:r>
                        <a:rPr lang="zh-CN" altLang="en-US" sz="1200" b="0">
                          <a:solidFill>
                            <a:srgbClr val="000000"/>
                          </a:solidFill>
                          <a:latin typeface="楷体" panose="02010609060101010101" charset="-122"/>
                          <a:ea typeface="楷体" panose="02010609060101010101" charset="-122"/>
                          <a:cs typeface="楷体" panose="02010609060101010101" charset="-122"/>
                        </a:rPr>
                        <a:t>农业生产法人</a:t>
                      </a:r>
                      <a:r>
                        <a:rPr lang="en-US" altLang="zh-CN" sz="1200" b="0">
                          <a:solidFill>
                            <a:srgbClr val="000000"/>
                          </a:solidFill>
                          <a:latin typeface="楷体" panose="02010609060101010101" charset="-122"/>
                          <a:ea typeface="楷体" panose="02010609060101010101" charset="-122"/>
                          <a:cs typeface="楷体" panose="02010609060101010101" charset="-122"/>
                        </a:rPr>
                        <a:t> </a:t>
                      </a:r>
                      <a:r>
                        <a:rPr lang="zh-CN" altLang="en-US" sz="1200" b="0">
                          <a:solidFill>
                            <a:srgbClr val="000000"/>
                          </a:solidFill>
                          <a:latin typeface="楷体" panose="02010609060101010101" charset="-122"/>
                          <a:ea typeface="楷体" panose="02010609060101010101" charset="-122"/>
                          <a:cs typeface="楷体" panose="02010609060101010101" charset="-122"/>
                        </a:rPr>
                        <a:t>有限公司</a:t>
                      </a:r>
                      <a:r>
                        <a:rPr lang="en-US" altLang="zh-CN" sz="1200" b="0">
                          <a:solidFill>
                            <a:srgbClr val="000000"/>
                          </a:solidFill>
                          <a:latin typeface="楷体" panose="02010609060101010101" charset="-122"/>
                          <a:ea typeface="楷体" panose="02010609060101010101" charset="-122"/>
                          <a:cs typeface="楷体" panose="02010609060101010101" charset="-122"/>
                        </a:rPr>
                        <a:t>ANEKKO</a:t>
                      </a:r>
                      <a:endParaRPr lang="en-US" altLang="zh-CN" sz="1200" b="0">
                        <a:solidFill>
                          <a:srgbClr val="000000"/>
                        </a:solidFill>
                        <a:latin typeface="楷体" panose="02010609060101010101" charset="-122"/>
                        <a:ea typeface="楷体" panose="02010609060101010101" charset="-122"/>
                        <a:cs typeface="楷体" panose="02010609060101010101" charset="-122"/>
                      </a:endParaRPr>
                    </a:p>
                    <a:p>
                      <a:pPr indent="0" algn="l">
                        <a:buNone/>
                      </a:pPr>
                      <a:r>
                        <a:rPr lang="zh-CN" altLang="en-US" sz="1200">
                          <a:solidFill>
                            <a:srgbClr val="000000"/>
                          </a:solidFill>
                          <a:latin typeface="楷体" panose="02010609060101010101" charset="-122"/>
                          <a:ea typeface="楷体" panose="02010609060101010101" charset="-122"/>
                          <a:cs typeface="楷体" panose="02010609060101010101" charset="-122"/>
                          <a:sym typeface="+mn-ea"/>
                        </a:rPr>
                        <a:t>线上贩卖，农作物加工品，民宿，农业体验</a:t>
                      </a:r>
                      <a:r>
                        <a:rPr lang="en-US" altLang="zh-CN" sz="1200">
                          <a:solidFill>
                            <a:srgbClr val="000000"/>
                          </a:solidFill>
                          <a:latin typeface="楷体" panose="02010609060101010101" charset="-122"/>
                          <a:ea typeface="楷体" panose="02010609060101010101" charset="-122"/>
                          <a:cs typeface="楷体" panose="02010609060101010101" charset="-122"/>
                          <a:sym typeface="+mn-ea"/>
                        </a:rPr>
                        <a:t>  </a:t>
                      </a:r>
                      <a:r>
                        <a:rPr lang="zh-CN" altLang="en-US" sz="1200">
                          <a:solidFill>
                            <a:srgbClr val="000000"/>
                          </a:solidFill>
                          <a:latin typeface="楷体" panose="02010609060101010101" charset="-122"/>
                          <a:ea typeface="楷体" panose="02010609060101010101" charset="-122"/>
                          <a:cs typeface="楷体" panose="02010609060101010101" charset="-122"/>
                          <a:sym typeface="+mn-ea"/>
                        </a:rPr>
                        <a:t>生产者疑问解答</a:t>
                      </a:r>
                      <a:endParaRPr lang="ja-JP" altLang="zh-CN" sz="1200" b="0">
                        <a:solidFill>
                          <a:srgbClr val="000000"/>
                        </a:solidFill>
                        <a:latin typeface="楷体" panose="02010609060101010101" charset="-122"/>
                        <a:ea typeface="楷体" panose="02010609060101010101" charset="-122"/>
                        <a:cs typeface="楷体" panose="02010609060101010101"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A9D08E"/>
                    </a:solidFill>
                  </a:tcPr>
                </a:tc>
                <a:tc rowSpan="2">
                  <a:txBody>
                    <a:bodyPr/>
                    <a:p>
                      <a:pPr indent="0" algn="ctr">
                        <a:buNone/>
                      </a:pPr>
                      <a:r>
                        <a:rPr lang="zh-CN" altLang="en-US" sz="1200" b="0">
                          <a:solidFill>
                            <a:srgbClr val="000000"/>
                          </a:solidFill>
                          <a:latin typeface="楷体" panose="02010609060101010101" charset="-122"/>
                          <a:ea typeface="楷体" panose="02010609060101010101" charset="-122"/>
                        </a:rPr>
                        <a:t>民泊</a:t>
                      </a:r>
                      <a:endParaRPr lang="zh-CN" altLang="en-US" sz="1200" b="0">
                        <a:solidFill>
                          <a:srgbClr val="000000"/>
                        </a:solidFill>
                        <a:latin typeface="楷体" panose="02010609060101010101" charset="-122"/>
                        <a:ea typeface="楷体" panose="02010609060101010101" charset="-122"/>
                      </a:endParaRPr>
                    </a:p>
                  </a:txBody>
                  <a:tcPr marL="12700" marR="12700" marT="12700" vert="horz"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A9D08E"/>
                    </a:solidFill>
                  </a:tcPr>
                </a:tc>
              </a:tr>
              <a:tr h="881380">
                <a:tc vMerge="1">
                  <a:tcP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A9D08E"/>
                    </a:solidFill>
                  </a:tcPr>
                </a:tc>
                <a:tc>
                  <a:txBody>
                    <a:bodyPr/>
                    <a:p>
                      <a:pPr indent="0" algn="l">
                        <a:buNone/>
                      </a:pPr>
                      <a:r>
                        <a:rPr lang="zh-CN" altLang="en-US" sz="1200" b="0" dirty="0">
                          <a:solidFill>
                            <a:srgbClr val="000000"/>
                          </a:solidFill>
                          <a:latin typeface="楷体" panose="02010609060101010101" charset="-122"/>
                          <a:ea typeface="楷体" panose="02010609060101010101" charset="-122"/>
                          <a:cs typeface="楷体" panose="02010609060101010101" charset="-122"/>
                          <a:sym typeface="+mn-ea"/>
                        </a:rPr>
                        <a:t>弘前市りんご公園</a:t>
                      </a:r>
                      <a:r>
                        <a:rPr lang="ja-JP" altLang="zh-CN" sz="1200" b="0" dirty="0">
                          <a:solidFill>
                            <a:srgbClr val="000000"/>
                          </a:solidFill>
                          <a:latin typeface="楷体" panose="02010609060101010101" charset="-122"/>
                          <a:ea typeface="楷体" panose="02010609060101010101" charset="-122"/>
                          <a:cs typeface="楷体" panose="02010609060101010101" charset="-122"/>
                          <a:sym typeface="+mn-ea"/>
                        </a:rPr>
                        <a:t>　9:00～17:00</a:t>
                      </a:r>
                      <a:endParaRPr lang="ja-JP" altLang="zh-CN" sz="1200" b="0" dirty="0">
                        <a:solidFill>
                          <a:srgbClr val="000000"/>
                        </a:solidFill>
                        <a:latin typeface="楷体" panose="02010609060101010101" charset="-122"/>
                        <a:ea typeface="楷体" panose="02010609060101010101" charset="-122"/>
                        <a:cs typeface="楷体" panose="02010609060101010101" charset="-122"/>
                        <a:sym typeface="+mn-ea"/>
                      </a:endParaRPr>
                    </a:p>
                    <a:p>
                      <a:pPr indent="0" algn="l">
                        <a:buNone/>
                      </a:pPr>
                      <a:r>
                        <a:rPr lang="ja-JP" altLang="zh-CN" sz="1200">
                          <a:solidFill>
                            <a:srgbClr val="000000"/>
                          </a:solidFill>
                          <a:latin typeface="楷体" panose="02010609060101010101" charset="-122"/>
                          <a:ea typeface="楷体" panose="02010609060101010101" charset="-122"/>
                          <a:cs typeface="楷体" panose="02010609060101010101" charset="-122"/>
                          <a:sym typeface="+mn-ea"/>
                        </a:rPr>
                        <a:t>レストラン山崎</a:t>
                      </a:r>
                      <a:r>
                        <a:rPr lang="en-US" altLang="ja-JP" sz="1200">
                          <a:solidFill>
                            <a:srgbClr val="000000"/>
                          </a:solidFill>
                          <a:latin typeface="楷体" panose="02010609060101010101" charset="-122"/>
                          <a:ea typeface="楷体" panose="02010609060101010101" charset="-122"/>
                          <a:cs typeface="楷体" panose="02010609060101010101" charset="-122"/>
                          <a:sym typeface="+mn-ea"/>
                        </a:rPr>
                        <a:t> </a:t>
                      </a:r>
                      <a:r>
                        <a:rPr lang="zh-CN" altLang="en-US" sz="1200">
                          <a:solidFill>
                            <a:srgbClr val="000000"/>
                          </a:solidFill>
                          <a:latin typeface="楷体" panose="02010609060101010101" charset="-122"/>
                          <a:ea typeface="楷体" panose="02010609060101010101" charset="-122"/>
                          <a:cs typeface="楷体" panose="02010609060101010101" charset="-122"/>
                          <a:sym typeface="+mn-ea"/>
                        </a:rPr>
                        <a:t>？</a:t>
                      </a:r>
                      <a:endParaRPr lang="zh-CN" altLang="en-US" sz="1200">
                        <a:solidFill>
                          <a:srgbClr val="000000"/>
                        </a:solidFill>
                        <a:latin typeface="楷体" panose="02010609060101010101" charset="-122"/>
                        <a:ea typeface="楷体" panose="02010609060101010101" charset="-122"/>
                        <a:cs typeface="楷体" panose="02010609060101010101" charset="-122"/>
                        <a:sym typeface="+mn-ea"/>
                      </a:endParaRPr>
                    </a:p>
                    <a:p>
                      <a:pPr indent="0" algn="l">
                        <a:buNone/>
                      </a:pPr>
                      <a:endParaRPr lang="ja-JP" altLang="zh-CN" sz="1200" b="0" dirty="0">
                        <a:solidFill>
                          <a:srgbClr val="000000"/>
                        </a:solidFill>
                        <a:latin typeface="楷体" panose="02010609060101010101" charset="-122"/>
                        <a:ea typeface="楷体" panose="02010609060101010101" charset="-122"/>
                        <a:cs typeface="楷体" panose="02010609060101010101" charset="-122"/>
                        <a:sym typeface="+mn-ea"/>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A9D08E"/>
                    </a:solidFill>
                  </a:tcPr>
                </a:tc>
                <a:tc vMerge="1">
                  <a:tcP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tr>
            </a:tbl>
          </a:graphicData>
        </a:graphic>
      </p:graphicFrame>
      <p:graphicFrame>
        <p:nvGraphicFramePr>
          <p:cNvPr id="7" name="内容占位符 6"/>
          <p:cNvGraphicFramePr/>
          <p:nvPr>
            <p:ph idx="1"/>
            <p:custDataLst>
              <p:tags r:id="rId2"/>
            </p:custDataLst>
          </p:nvPr>
        </p:nvGraphicFramePr>
        <p:xfrm>
          <a:off x="356235" y="3906520"/>
          <a:ext cx="6205855" cy="4412615"/>
        </p:xfrm>
        <a:graphic>
          <a:graphicData uri="http://schemas.openxmlformats.org/drawingml/2006/table">
            <a:tbl>
              <a:tblPr firstRow="1" bandRow="1">
                <a:tableStyleId>{5C22544A-7EE6-4342-B048-85BDC9FD1C3A}</a:tableStyleId>
              </a:tblPr>
              <a:tblGrid>
                <a:gridCol w="678815"/>
                <a:gridCol w="821055"/>
                <a:gridCol w="3944620"/>
                <a:gridCol w="761365"/>
              </a:tblGrid>
              <a:tr h="828040">
                <a:tc rowSpan="2">
                  <a:txBody>
                    <a:bodyPr/>
                    <a:p>
                      <a:pPr indent="0" algn="ctr">
                        <a:buNone/>
                      </a:pPr>
                      <a:r>
                        <a:rPr lang="zh-CN" sz="1200" b="0">
                          <a:solidFill>
                            <a:srgbClr val="000000"/>
                          </a:solidFill>
                          <a:latin typeface="楷体" panose="02010609060101010101" charset="-122"/>
                          <a:ea typeface="楷体" panose="02010609060101010101" charset="-122"/>
                          <a:cs typeface="楷体" panose="02010609060101010101" charset="-122"/>
                        </a:rPr>
                        <a:t>第5天</a:t>
                      </a:r>
                      <a:endParaRPr lang="zh-CN" sz="1200" b="0">
                        <a:solidFill>
                          <a:srgbClr val="000000"/>
                        </a:solidFill>
                        <a:latin typeface="楷体" panose="02010609060101010101" charset="-122"/>
                        <a:ea typeface="楷体" panose="02010609060101010101" charset="-122"/>
                        <a:cs typeface="楷体" panose="02010609060101010101" charset="-122"/>
                      </a:endParaRPr>
                    </a:p>
                    <a:p>
                      <a:pPr indent="0" algn="ctr">
                        <a:buNone/>
                      </a:pPr>
                      <a:r>
                        <a:rPr lang="en-US" altLang="zh-CN" sz="1200">
                          <a:solidFill>
                            <a:srgbClr val="000000"/>
                          </a:solidFill>
                          <a:latin typeface="楷体" panose="02010609060101010101" charset="-122"/>
                          <a:ea typeface="楷体" panose="02010609060101010101" charset="-122"/>
                          <a:cs typeface="楷体" panose="02010609060101010101" charset="-122"/>
                          <a:sym typeface="+mn-ea"/>
                        </a:rPr>
                        <a:t>6</a:t>
                      </a:r>
                      <a:r>
                        <a:rPr lang="zh-CN" altLang="en-US" sz="1200">
                          <a:solidFill>
                            <a:srgbClr val="000000"/>
                          </a:solidFill>
                          <a:latin typeface="楷体" panose="02010609060101010101" charset="-122"/>
                          <a:ea typeface="楷体" panose="02010609060101010101" charset="-122"/>
                          <a:cs typeface="楷体" panose="02010609060101010101" charset="-122"/>
                          <a:sym typeface="+mn-ea"/>
                        </a:rPr>
                        <a:t>月</a:t>
                      </a:r>
                      <a:r>
                        <a:rPr lang="en-US" altLang="zh-CN" sz="1200">
                          <a:solidFill>
                            <a:srgbClr val="000000"/>
                          </a:solidFill>
                          <a:latin typeface="楷体" panose="02010609060101010101" charset="-122"/>
                          <a:ea typeface="楷体" panose="02010609060101010101" charset="-122"/>
                          <a:cs typeface="楷体" panose="02010609060101010101" charset="-122"/>
                          <a:sym typeface="+mn-ea"/>
                        </a:rPr>
                        <a:t>24</a:t>
                      </a:r>
                      <a:r>
                        <a:rPr lang="zh-CN" altLang="en-US" sz="1200">
                          <a:solidFill>
                            <a:srgbClr val="000000"/>
                          </a:solidFill>
                          <a:latin typeface="楷体" panose="02010609060101010101" charset="-122"/>
                          <a:ea typeface="楷体" panose="02010609060101010101" charset="-122"/>
                          <a:cs typeface="楷体" panose="02010609060101010101" charset="-122"/>
                          <a:sym typeface="+mn-ea"/>
                        </a:rPr>
                        <a:t>日</a:t>
                      </a:r>
                      <a:endParaRPr lang="zh-CN" altLang="en-US" sz="1200" b="0">
                        <a:solidFill>
                          <a:srgbClr val="000000"/>
                        </a:solidFill>
                        <a:latin typeface="楷体" panose="02010609060101010101" charset="-122"/>
                        <a:ea typeface="楷体" panose="02010609060101010101" charset="-122"/>
                        <a:cs typeface="楷体" panose="02010609060101010101" charset="-122"/>
                      </a:endParaRPr>
                    </a:p>
                    <a:p>
                      <a:pPr indent="0" algn="ctr">
                        <a:buNone/>
                      </a:pPr>
                      <a:r>
                        <a:rPr lang="zh-CN" altLang="en-US" sz="1200">
                          <a:solidFill>
                            <a:srgbClr val="000000"/>
                          </a:solidFill>
                          <a:latin typeface="楷体" panose="02010609060101010101" charset="-122"/>
                          <a:ea typeface="楷体" panose="02010609060101010101" charset="-122"/>
                          <a:cs typeface="楷体" panose="02010609060101010101" charset="-122"/>
                          <a:sym typeface="+mn-ea"/>
                        </a:rPr>
                        <a:t>（土）</a:t>
                      </a:r>
                      <a:endParaRPr lang="zh-CN" altLang="en-US" sz="1200" b="0">
                        <a:solidFill>
                          <a:srgbClr val="000000"/>
                        </a:solidFill>
                        <a:latin typeface="楷体" panose="02010609060101010101" charset="-122"/>
                        <a:ea typeface="楷体" panose="02010609060101010101" charset="-122"/>
                        <a:cs typeface="楷体" panose="02010609060101010101" charset="-122"/>
                      </a:endParaRPr>
                    </a:p>
                    <a:p>
                      <a:pPr indent="0" algn="ctr">
                        <a:buNone/>
                      </a:pPr>
                      <a:endParaRPr lang="zh-CN" altLang="en-US" sz="1200" b="0">
                        <a:solidFill>
                          <a:srgbClr val="000000"/>
                        </a:solidFill>
                        <a:latin typeface="楷体" panose="02010609060101010101" charset="-122"/>
                        <a:ea typeface="楷体" panose="02010609060101010101" charset="-122"/>
                        <a:cs typeface="楷体" panose="02010609060101010101" charset="-122"/>
                      </a:endParaRPr>
                    </a:p>
                  </a:txBody>
                  <a:tcPr marL="12700" marR="12700" marT="12700" vert="horz" anchor="ct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rowSpan="2">
                  <a:txBody>
                    <a:bodyPr/>
                    <a:p>
                      <a:pPr indent="0" algn="ctr">
                        <a:buNone/>
                      </a:pPr>
                      <a:r>
                        <a:rPr lang="zh-CN" altLang="en-US" sz="1200" b="0">
                          <a:solidFill>
                            <a:srgbClr val="000000"/>
                          </a:solidFill>
                          <a:latin typeface="楷体" panose="02010609060101010101" charset="-122"/>
                          <a:ea typeface="楷体" panose="02010609060101010101" charset="-122"/>
                          <a:cs typeface="楷体" panose="02010609060101010101" charset="-122"/>
                        </a:rPr>
                        <a:t>青森</a:t>
                      </a:r>
                      <a:r>
                        <a:rPr lang="en-US" altLang="zh-CN" sz="1200" b="0">
                          <a:solidFill>
                            <a:srgbClr val="000000"/>
                          </a:solidFill>
                          <a:latin typeface="楷体" panose="02010609060101010101" charset="-122"/>
                          <a:ea typeface="楷体" panose="02010609060101010101" charset="-122"/>
                          <a:cs typeface="楷体" panose="02010609060101010101" charset="-122"/>
                        </a:rPr>
                        <a:t>-</a:t>
                      </a:r>
                      <a:r>
                        <a:rPr lang="zh-CN" altLang="en-US" sz="1200" b="0">
                          <a:solidFill>
                            <a:srgbClr val="000000"/>
                          </a:solidFill>
                          <a:latin typeface="楷体" panose="02010609060101010101" charset="-122"/>
                          <a:ea typeface="楷体" panose="02010609060101010101" charset="-122"/>
                          <a:cs typeface="楷体" panose="02010609060101010101" charset="-122"/>
                        </a:rPr>
                        <a:t>山形</a:t>
                      </a:r>
                      <a:endParaRPr lang="zh-CN" altLang="en-US" sz="1200" b="0">
                        <a:solidFill>
                          <a:srgbClr val="000000"/>
                        </a:solidFill>
                        <a:latin typeface="楷体" panose="02010609060101010101" charset="-122"/>
                        <a:ea typeface="楷体" panose="02010609060101010101" charset="-122"/>
                        <a:cs typeface="楷体" panose="02010609060101010101"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l">
                        <a:buNone/>
                      </a:pPr>
                      <a:r>
                        <a:rPr lang="zh-CN" altLang="en-US" sz="1200" dirty="0">
                          <a:solidFill>
                            <a:schemeClr val="tx1"/>
                          </a:solidFill>
                          <a:latin typeface="楷体" panose="02010609060101010101" charset="-122"/>
                          <a:ea typeface="楷体" panose="02010609060101010101" charset="-122"/>
                          <a:cs typeface="楷体" panose="02010609060101010101" charset="-122"/>
                          <a:sym typeface="+mn-ea"/>
                        </a:rPr>
                        <a:t>搭乘巴士青森</a:t>
                      </a:r>
                      <a:r>
                        <a:rPr lang="en-US" altLang="zh-CN" sz="1200" dirty="0">
                          <a:solidFill>
                            <a:schemeClr val="tx1"/>
                          </a:solidFill>
                          <a:latin typeface="楷体" panose="02010609060101010101" charset="-122"/>
                          <a:ea typeface="楷体" panose="02010609060101010101" charset="-122"/>
                          <a:cs typeface="楷体" panose="02010609060101010101" charset="-122"/>
                          <a:sym typeface="+mn-ea"/>
                        </a:rPr>
                        <a:t>-</a:t>
                      </a:r>
                      <a:r>
                        <a:rPr lang="zh-CN" altLang="en-US" sz="1200" dirty="0">
                          <a:solidFill>
                            <a:schemeClr val="tx1"/>
                          </a:solidFill>
                          <a:latin typeface="楷体" panose="02010609060101010101" charset="-122"/>
                          <a:ea typeface="楷体" panose="02010609060101010101" charset="-122"/>
                          <a:cs typeface="楷体" panose="02010609060101010101" charset="-122"/>
                          <a:sym typeface="+mn-ea"/>
                        </a:rPr>
                        <a:t>仙台</a:t>
                      </a:r>
                      <a:r>
                        <a:rPr lang="en-US" altLang="zh-CN" sz="1200" dirty="0">
                          <a:solidFill>
                            <a:schemeClr val="tx1"/>
                          </a:solidFill>
                          <a:latin typeface="楷体" panose="02010609060101010101" charset="-122"/>
                          <a:ea typeface="楷体" panose="02010609060101010101" charset="-122"/>
                          <a:cs typeface="楷体" panose="02010609060101010101" charset="-122"/>
                          <a:sym typeface="+mn-ea"/>
                        </a:rPr>
                        <a:t>-</a:t>
                      </a:r>
                      <a:r>
                        <a:rPr lang="zh-CN" altLang="en-US" sz="1200" dirty="0">
                          <a:solidFill>
                            <a:schemeClr val="tx1"/>
                          </a:solidFill>
                          <a:latin typeface="楷体" panose="02010609060101010101" charset="-122"/>
                          <a:ea typeface="楷体" panose="02010609060101010101" charset="-122"/>
                          <a:cs typeface="楷体" panose="02010609060101010101" charset="-122"/>
                          <a:sym typeface="+mn-ea"/>
                        </a:rPr>
                        <a:t>山形</a:t>
                      </a:r>
                      <a:endParaRPr lang="zh-CN" altLang="en-US" sz="1200" dirty="0">
                        <a:solidFill>
                          <a:schemeClr val="tx1"/>
                        </a:solidFill>
                        <a:latin typeface="楷体" panose="02010609060101010101" charset="-122"/>
                        <a:ea typeface="楷体" panose="02010609060101010101" charset="-122"/>
                        <a:cs typeface="楷体" panose="02010609060101010101" charset="-122"/>
                        <a:sym typeface="+mn-ea"/>
                      </a:endParaRPr>
                    </a:p>
                    <a:p>
                      <a:pPr indent="0" algn="l">
                        <a:buNone/>
                      </a:pPr>
                      <a:r>
                        <a:rPr lang="zh-CN" altLang="en-US" sz="1200" dirty="0">
                          <a:solidFill>
                            <a:schemeClr val="tx1"/>
                          </a:solidFill>
                          <a:latin typeface="楷体" panose="02010609060101010101" charset="-122"/>
                          <a:ea typeface="楷体" panose="02010609060101010101" charset="-122"/>
                          <a:cs typeface="楷体" panose="02010609060101010101" charset="-122"/>
                          <a:sym typeface="+mn-ea"/>
                        </a:rPr>
                        <a:t>06:40弘前BT</a:t>
                      </a:r>
                      <a:r>
                        <a:rPr lang="en-US" altLang="zh-CN" sz="1200" dirty="0">
                          <a:solidFill>
                            <a:schemeClr val="tx1"/>
                          </a:solidFill>
                          <a:latin typeface="楷体" panose="02010609060101010101" charset="-122"/>
                          <a:ea typeface="楷体" panose="02010609060101010101" charset="-122"/>
                          <a:cs typeface="楷体" panose="02010609060101010101" charset="-122"/>
                          <a:sym typeface="+mn-ea"/>
                        </a:rPr>
                        <a:t>-11:03仙台駅前</a:t>
                      </a:r>
                      <a:r>
                        <a:rPr lang="zh-CN" altLang="en-US" sz="1200" dirty="0">
                          <a:solidFill>
                            <a:schemeClr val="tx1"/>
                          </a:solidFill>
                          <a:latin typeface="楷体" panose="02010609060101010101" charset="-122"/>
                          <a:ea typeface="楷体" panose="02010609060101010101" charset="-122"/>
                          <a:cs typeface="楷体" panose="02010609060101010101" charset="-122"/>
                          <a:sym typeface="+mn-ea"/>
                        </a:rPr>
                        <a:t>（换乘时间约</a:t>
                      </a:r>
                      <a:r>
                        <a:rPr lang="en-US" altLang="zh-CN" sz="1200" dirty="0">
                          <a:solidFill>
                            <a:schemeClr val="tx1"/>
                          </a:solidFill>
                          <a:latin typeface="楷体" panose="02010609060101010101" charset="-122"/>
                          <a:ea typeface="楷体" panose="02010609060101010101" charset="-122"/>
                          <a:cs typeface="楷体" panose="02010609060101010101" charset="-122"/>
                          <a:sym typeface="+mn-ea"/>
                        </a:rPr>
                        <a:t>30</a:t>
                      </a:r>
                      <a:r>
                        <a:rPr lang="zh-CN" altLang="en-US" sz="1200" dirty="0">
                          <a:solidFill>
                            <a:schemeClr val="tx1"/>
                          </a:solidFill>
                          <a:latin typeface="楷体" panose="02010609060101010101" charset="-122"/>
                          <a:ea typeface="楷体" panose="02010609060101010101" charset="-122"/>
                          <a:cs typeface="楷体" panose="02010609060101010101" charset="-122"/>
                          <a:sym typeface="+mn-ea"/>
                        </a:rPr>
                        <a:t>分钟）</a:t>
                      </a:r>
                      <a:r>
                        <a:rPr lang="en-US" altLang="zh-CN" sz="1200" dirty="0">
                          <a:solidFill>
                            <a:schemeClr val="tx1"/>
                          </a:solidFill>
                          <a:latin typeface="楷体" panose="02010609060101010101" charset="-122"/>
                          <a:ea typeface="楷体" panose="02010609060101010101" charset="-122"/>
                          <a:cs typeface="楷体" panose="02010609060101010101" charset="-122"/>
                          <a:sym typeface="+mn-ea"/>
                        </a:rPr>
                        <a:t>11:35県庁市役所前-12:52山形駅前</a:t>
                      </a:r>
                      <a:endParaRPr lang="en-US" altLang="zh-CN" sz="1200" b="0" dirty="0">
                        <a:solidFill>
                          <a:schemeClr val="tx1"/>
                        </a:solidFill>
                        <a:latin typeface="楷体" panose="02010609060101010101" charset="-122"/>
                        <a:ea typeface="楷体" panose="02010609060101010101" charset="-122"/>
                        <a:cs typeface="楷体" panose="02010609060101010101" charset="-122"/>
                        <a:sym typeface="+mn-ea"/>
                      </a:endParaRPr>
                    </a:p>
                    <a:p>
                      <a:pPr indent="0" algn="l">
                        <a:buNone/>
                      </a:pPr>
                      <a:r>
                        <a:rPr lang="zh-CN" altLang="en-US" sz="1200" dirty="0">
                          <a:solidFill>
                            <a:schemeClr val="tx1"/>
                          </a:solidFill>
                          <a:latin typeface="楷体" panose="02010609060101010101" charset="-122"/>
                          <a:ea typeface="楷体" panose="02010609060101010101" charset="-122"/>
                          <a:cs typeface="楷体" panose="02010609060101010101" charset="-122"/>
                          <a:sym typeface="+mn-ea"/>
                        </a:rPr>
                        <a:t>（全程车程约</a:t>
                      </a:r>
                      <a:r>
                        <a:rPr lang="en-US" altLang="zh-CN" sz="1200" dirty="0">
                          <a:solidFill>
                            <a:schemeClr val="tx1"/>
                          </a:solidFill>
                          <a:latin typeface="楷体" panose="02010609060101010101" charset="-122"/>
                          <a:ea typeface="楷体" panose="02010609060101010101" charset="-122"/>
                          <a:cs typeface="楷体" panose="02010609060101010101" charset="-122"/>
                          <a:sym typeface="+mn-ea"/>
                        </a:rPr>
                        <a:t>6</a:t>
                      </a:r>
                      <a:r>
                        <a:rPr lang="zh-CN" altLang="en-US" sz="1200" dirty="0">
                          <a:solidFill>
                            <a:schemeClr val="tx1"/>
                          </a:solidFill>
                          <a:latin typeface="楷体" panose="02010609060101010101" charset="-122"/>
                          <a:ea typeface="楷体" panose="02010609060101010101" charset="-122"/>
                          <a:cs typeface="楷体" panose="02010609060101010101" charset="-122"/>
                          <a:sym typeface="+mn-ea"/>
                        </a:rPr>
                        <a:t>小时）</a:t>
                      </a:r>
                      <a:endParaRPr lang="zh-CN" altLang="en-US" sz="1200" b="0" dirty="0">
                        <a:solidFill>
                          <a:schemeClr val="tx1"/>
                        </a:solidFill>
                        <a:latin typeface="楷体" panose="02010609060101010101" charset="-122"/>
                        <a:ea typeface="楷体" panose="02010609060101010101" charset="-122"/>
                        <a:cs typeface="楷体" panose="02010609060101010101" charset="-122"/>
                        <a:sym typeface="+mn-ea"/>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rowSpan="2">
                  <a:txBody>
                    <a:bodyPr/>
                    <a:p>
                      <a:pPr indent="0" algn="ctr">
                        <a:buNone/>
                      </a:pPr>
                      <a:r>
                        <a:rPr lang="zh-CN" altLang="en-US" sz="1200" dirty="0">
                          <a:solidFill>
                            <a:schemeClr val="tx1"/>
                          </a:solidFill>
                          <a:latin typeface="楷体" panose="02010609060101010101" charset="-122"/>
                          <a:ea typeface="楷体" panose="02010609060101010101" charset="-122"/>
                          <a:cs typeface="楷体" panose="02010609060101010101" charset="-122"/>
                          <a:sym typeface="+mn-ea"/>
                        </a:rPr>
                        <a:t> </a:t>
                      </a:r>
                      <a:endParaRPr lang="zh-CN" altLang="en-US" sz="1200" b="0">
                        <a:solidFill>
                          <a:schemeClr val="tx1"/>
                        </a:solidFill>
                        <a:latin typeface="楷体" panose="02010609060101010101" charset="-122"/>
                        <a:ea typeface="楷体" panose="02010609060101010101" charset="-122"/>
                        <a:cs typeface="楷体" panose="02010609060101010101" charset="-122"/>
                      </a:endParaRPr>
                    </a:p>
                    <a:p>
                      <a:pPr indent="0" algn="ctr">
                        <a:buNone/>
                      </a:pPr>
                      <a:r>
                        <a:rPr lang="ja-JP" altLang="zh-CN" sz="1200" b="0" dirty="0">
                          <a:solidFill>
                            <a:schemeClr val="tx1"/>
                          </a:solidFill>
                          <a:latin typeface="楷体" panose="02010609060101010101" charset="-122"/>
                          <a:ea typeface="楷体" panose="02010609060101010101" charset="-122"/>
                          <a:cs typeface="楷体" panose="02010609060101010101" charset="-122"/>
                          <a:sym typeface="+mn-ea"/>
                        </a:rPr>
                        <a:t>山</a:t>
                      </a:r>
                      <a:r>
                        <a:rPr lang="zh-CN" altLang="zh-CN" sz="1200" b="0" dirty="0">
                          <a:solidFill>
                            <a:schemeClr val="tx1"/>
                          </a:solidFill>
                          <a:latin typeface="楷体" panose="02010609060101010101" charset="-122"/>
                          <a:ea typeface="楷体" panose="02010609060101010101" charset="-122"/>
                          <a:cs typeface="楷体" panose="02010609060101010101" charset="-122"/>
                          <a:sym typeface="+mn-ea"/>
                        </a:rPr>
                        <a:t>形</a:t>
                      </a:r>
                      <a:r>
                        <a:rPr lang="zh-CN" altLang="en-US" sz="1200" b="0" dirty="0">
                          <a:solidFill>
                            <a:schemeClr val="tx1"/>
                          </a:solidFill>
                          <a:latin typeface="楷体" panose="02010609060101010101" charset="-122"/>
                          <a:ea typeface="楷体" panose="02010609060101010101" charset="-122"/>
                          <a:cs typeface="楷体" panose="02010609060101010101" charset="-122"/>
                          <a:sym typeface="+mn-ea"/>
                        </a:rPr>
                        <a:t>赤湯温泉 旅館 大文字屋</a:t>
                      </a:r>
                      <a:endParaRPr lang="zh-CN" altLang="en-US" sz="1200" b="0" dirty="0">
                        <a:solidFill>
                          <a:schemeClr val="tx1"/>
                        </a:solidFill>
                        <a:latin typeface="楷体" panose="02010609060101010101" charset="-122"/>
                        <a:ea typeface="楷体" panose="02010609060101010101" charset="-122"/>
                        <a:cs typeface="楷体" panose="02010609060101010101" charset="-122"/>
                        <a:sym typeface="+mn-ea"/>
                      </a:endParaRPr>
                    </a:p>
                  </a:txBody>
                  <a:tcPr marL="12700" marR="12700" marT="12700" vert="horz"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487680">
                <a:tc vMerge="1">
                  <a:tcPr marL="12700" marR="12700" marT="12700" vert="horz" anchor="ct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l">
                        <a:buNone/>
                      </a:pPr>
                      <a:r>
                        <a:rPr lang="zh-CN" altLang="en-US" sz="1200" b="0">
                          <a:solidFill>
                            <a:schemeClr val="tx1"/>
                          </a:solidFill>
                          <a:latin typeface="楷体" panose="02010609060101010101" charset="-122"/>
                          <a:ea typeface="楷体" panose="02010609060101010101" charset="-122"/>
                          <a:cs typeface="楷体" panose="02010609060101010101" charset="-122"/>
                        </a:rPr>
                        <a:t>之后前往山形县</a:t>
                      </a:r>
                      <a:r>
                        <a:rPr lang="en-US" altLang="zh-CN" sz="1200" b="0">
                          <a:solidFill>
                            <a:schemeClr val="tx1"/>
                          </a:solidFill>
                          <a:latin typeface="楷体" panose="02010609060101010101" charset="-122"/>
                          <a:ea typeface="楷体" panose="02010609060101010101" charset="-122"/>
                          <a:cs typeface="楷体" panose="02010609060101010101" charset="-122"/>
                        </a:rPr>
                        <a:t>-</a:t>
                      </a:r>
                      <a:r>
                        <a:rPr lang="zh-CN" altLang="en-US" sz="1200" b="0">
                          <a:solidFill>
                            <a:schemeClr val="tx1"/>
                          </a:solidFill>
                          <a:latin typeface="楷体" panose="02010609060101010101" charset="-122"/>
                          <a:ea typeface="楷体" panose="02010609060101010101" charset="-122"/>
                          <a:cs typeface="楷体" panose="02010609060101010101" charset="-122"/>
                        </a:rPr>
                        <a:t>阳光苹果与樱桃之乡</a:t>
                      </a:r>
                      <a:r>
                        <a:rPr lang="en-US" altLang="zh-CN" sz="1200" b="0">
                          <a:solidFill>
                            <a:schemeClr val="tx1"/>
                          </a:solidFill>
                          <a:latin typeface="楷体" panose="02010609060101010101" charset="-122"/>
                          <a:ea typeface="楷体" panose="02010609060101010101" charset="-122"/>
                          <a:cs typeface="楷体" panose="02010609060101010101" charset="-122"/>
                        </a:rPr>
                        <a:t>  </a:t>
                      </a:r>
                      <a:r>
                        <a:rPr lang="zh-CN" altLang="en-US" sz="1200" b="0">
                          <a:solidFill>
                            <a:schemeClr val="tx1"/>
                          </a:solidFill>
                          <a:latin typeface="楷体" panose="02010609060101010101" charset="-122"/>
                          <a:ea typeface="楷体" panose="02010609060101010101" charset="-122"/>
                          <a:cs typeface="楷体" panose="02010609060101010101" charset="-122"/>
                        </a:rPr>
                        <a:t>会见樱桃农园主须智贝郎</a:t>
                      </a:r>
                      <a:endParaRPr lang="zh-CN" altLang="en-US" sz="1200" b="0">
                        <a:solidFill>
                          <a:schemeClr val="tx1"/>
                        </a:solidFill>
                        <a:latin typeface="楷体" panose="02010609060101010101" charset="-122"/>
                        <a:ea typeface="楷体" panose="02010609060101010101" charset="-122"/>
                        <a:cs typeface="楷体" panose="02010609060101010101"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vMerge="1">
                  <a:tcPr marL="12700" marR="12700" marT="12700" vert="horz"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961390">
                <a:tc rowSpan="2">
                  <a:txBody>
                    <a:bodyPr/>
                    <a:p>
                      <a:pPr indent="0" algn="ctr">
                        <a:buNone/>
                      </a:pPr>
                      <a:endParaRPr lang="zh-CN" altLang="en-US" sz="1200" b="0">
                        <a:solidFill>
                          <a:srgbClr val="000000"/>
                        </a:solidFill>
                        <a:latin typeface="楷体" panose="02010609060101010101" charset="-122"/>
                        <a:ea typeface="楷体" panose="02010609060101010101" charset="-122"/>
                        <a:cs typeface="楷体" panose="02010609060101010101" charset="-122"/>
                      </a:endParaRPr>
                    </a:p>
                    <a:p>
                      <a:pPr indent="0" algn="ctr">
                        <a:buNone/>
                      </a:pPr>
                      <a:endParaRPr lang="zh-CN" altLang="en-US" sz="1200" b="0">
                        <a:solidFill>
                          <a:srgbClr val="000000"/>
                        </a:solidFill>
                        <a:latin typeface="楷体" panose="02010609060101010101" charset="-122"/>
                        <a:ea typeface="楷体" panose="02010609060101010101" charset="-122"/>
                        <a:cs typeface="楷体" panose="02010609060101010101" charset="-122"/>
                      </a:endParaRPr>
                    </a:p>
                    <a:p>
                      <a:pPr indent="0" algn="ctr">
                        <a:buNone/>
                      </a:pPr>
                      <a:endParaRPr lang="zh-CN" altLang="en-US" sz="1200" b="0">
                        <a:solidFill>
                          <a:srgbClr val="000000"/>
                        </a:solidFill>
                        <a:latin typeface="楷体" panose="02010609060101010101" charset="-122"/>
                        <a:ea typeface="楷体" panose="02010609060101010101" charset="-122"/>
                        <a:cs typeface="楷体" panose="02010609060101010101" charset="-122"/>
                      </a:endParaRPr>
                    </a:p>
                    <a:p>
                      <a:pPr indent="0" algn="ctr">
                        <a:buNone/>
                      </a:pPr>
                      <a:endParaRPr lang="zh-CN" altLang="en-US" sz="1200" b="0">
                        <a:solidFill>
                          <a:srgbClr val="000000"/>
                        </a:solidFill>
                        <a:latin typeface="楷体" panose="02010609060101010101" charset="-122"/>
                        <a:ea typeface="楷体" panose="02010609060101010101" charset="-122"/>
                        <a:cs typeface="楷体" panose="02010609060101010101" charset="-122"/>
                      </a:endParaRPr>
                    </a:p>
                    <a:p>
                      <a:pPr indent="0" algn="ctr">
                        <a:buNone/>
                      </a:pPr>
                      <a:r>
                        <a:rPr lang="zh-CN" altLang="en-US" sz="1200" b="0">
                          <a:solidFill>
                            <a:srgbClr val="000000"/>
                          </a:solidFill>
                          <a:latin typeface="楷体" panose="02010609060101010101" charset="-122"/>
                          <a:ea typeface="楷体" panose="02010609060101010101" charset="-122"/>
                          <a:cs typeface="楷体" panose="02010609060101010101" charset="-122"/>
                        </a:rPr>
                        <a:t>第</a:t>
                      </a:r>
                      <a:r>
                        <a:rPr lang="en-US" altLang="zh-CN" sz="1200" b="0">
                          <a:solidFill>
                            <a:srgbClr val="000000"/>
                          </a:solidFill>
                          <a:latin typeface="楷体" panose="02010609060101010101" charset="-122"/>
                          <a:ea typeface="楷体" panose="02010609060101010101" charset="-122"/>
                          <a:cs typeface="楷体" panose="02010609060101010101" charset="-122"/>
                        </a:rPr>
                        <a:t>6</a:t>
                      </a:r>
                      <a:r>
                        <a:rPr lang="zh-CN" altLang="en-US" sz="1200" b="0">
                          <a:solidFill>
                            <a:srgbClr val="000000"/>
                          </a:solidFill>
                          <a:latin typeface="楷体" panose="02010609060101010101" charset="-122"/>
                          <a:ea typeface="楷体" panose="02010609060101010101" charset="-122"/>
                          <a:cs typeface="楷体" panose="02010609060101010101" charset="-122"/>
                        </a:rPr>
                        <a:t>天</a:t>
                      </a:r>
                      <a:endParaRPr lang="zh-CN" altLang="en-US" sz="1200" b="0">
                        <a:solidFill>
                          <a:srgbClr val="000000"/>
                        </a:solidFill>
                        <a:latin typeface="楷体" panose="02010609060101010101" charset="-122"/>
                        <a:ea typeface="楷体" panose="02010609060101010101" charset="-122"/>
                        <a:cs typeface="楷体" panose="02010609060101010101" charset="-122"/>
                      </a:endParaRPr>
                    </a:p>
                    <a:p>
                      <a:pPr indent="0" algn="ctr">
                        <a:buNone/>
                      </a:pPr>
                      <a:r>
                        <a:rPr lang="en-US" altLang="zh-CN" sz="1200">
                          <a:solidFill>
                            <a:srgbClr val="000000"/>
                          </a:solidFill>
                          <a:latin typeface="楷体" panose="02010609060101010101" charset="-122"/>
                          <a:ea typeface="楷体" panose="02010609060101010101" charset="-122"/>
                          <a:cs typeface="楷体" panose="02010609060101010101" charset="-122"/>
                          <a:sym typeface="+mn-ea"/>
                        </a:rPr>
                        <a:t>6</a:t>
                      </a:r>
                      <a:r>
                        <a:rPr lang="zh-CN" altLang="en-US" sz="1200">
                          <a:solidFill>
                            <a:srgbClr val="000000"/>
                          </a:solidFill>
                          <a:latin typeface="楷体" panose="02010609060101010101" charset="-122"/>
                          <a:ea typeface="楷体" panose="02010609060101010101" charset="-122"/>
                          <a:cs typeface="楷体" panose="02010609060101010101" charset="-122"/>
                          <a:sym typeface="+mn-ea"/>
                        </a:rPr>
                        <a:t>月</a:t>
                      </a:r>
                      <a:r>
                        <a:rPr lang="en-US" altLang="zh-CN" sz="1200">
                          <a:solidFill>
                            <a:srgbClr val="000000"/>
                          </a:solidFill>
                          <a:latin typeface="楷体" panose="02010609060101010101" charset="-122"/>
                          <a:ea typeface="楷体" panose="02010609060101010101" charset="-122"/>
                          <a:cs typeface="楷体" panose="02010609060101010101" charset="-122"/>
                          <a:sym typeface="+mn-ea"/>
                        </a:rPr>
                        <a:t>25</a:t>
                      </a:r>
                      <a:endParaRPr lang="zh-CN" altLang="en-US" sz="1200" b="0">
                        <a:solidFill>
                          <a:srgbClr val="000000"/>
                        </a:solidFill>
                        <a:latin typeface="楷体" panose="02010609060101010101" charset="-122"/>
                        <a:ea typeface="楷体" panose="02010609060101010101" charset="-122"/>
                        <a:cs typeface="楷体" panose="02010609060101010101" charset="-122"/>
                      </a:endParaRPr>
                    </a:p>
                    <a:p>
                      <a:pPr indent="0" algn="ctr">
                        <a:buNone/>
                      </a:pPr>
                      <a:r>
                        <a:rPr lang="zh-CN" altLang="en-US" sz="1200">
                          <a:solidFill>
                            <a:srgbClr val="000000"/>
                          </a:solidFill>
                          <a:latin typeface="楷体" panose="02010609060101010101" charset="-122"/>
                          <a:ea typeface="楷体" panose="02010609060101010101" charset="-122"/>
                          <a:cs typeface="楷体" panose="02010609060101010101" charset="-122"/>
                          <a:sym typeface="+mn-ea"/>
                        </a:rPr>
                        <a:t>（日）</a:t>
                      </a:r>
                      <a:endParaRPr lang="zh-CN" altLang="en-US" sz="1200" b="0">
                        <a:solidFill>
                          <a:srgbClr val="000000"/>
                        </a:solidFill>
                        <a:latin typeface="楷体" panose="02010609060101010101" charset="-122"/>
                        <a:ea typeface="楷体" panose="02010609060101010101" charset="-122"/>
                        <a:cs typeface="楷体" panose="02010609060101010101" charset="-122"/>
                      </a:endParaRPr>
                    </a:p>
                    <a:p>
                      <a:pPr indent="0" algn="ctr">
                        <a:buNone/>
                      </a:pPr>
                      <a:endParaRPr lang="zh-CN" altLang="en-US" sz="1200" b="0">
                        <a:solidFill>
                          <a:srgbClr val="000000"/>
                        </a:solidFill>
                        <a:latin typeface="楷体" panose="02010609060101010101" charset="-122"/>
                        <a:ea typeface="楷体" panose="02010609060101010101" charset="-122"/>
                        <a:cs typeface="楷体" panose="02010609060101010101" charset="-122"/>
                      </a:endParaRPr>
                    </a:p>
                  </a:txBody>
                  <a:tcP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A9D08E"/>
                    </a:solidFill>
                  </a:tcPr>
                </a:tc>
                <a:tc rowSpan="2">
                  <a:txBody>
                    <a:bodyPr/>
                    <a:p>
                      <a:pPr indent="0" algn="ctr">
                        <a:buNone/>
                      </a:pPr>
                      <a:r>
                        <a:rPr lang="zh-CN" altLang="en-US" sz="1200" b="0">
                          <a:solidFill>
                            <a:srgbClr val="000000"/>
                          </a:solidFill>
                          <a:latin typeface="楷体" panose="02010609060101010101" charset="-122"/>
                          <a:ea typeface="楷体" panose="02010609060101010101" charset="-122"/>
                          <a:cs typeface="楷体" panose="02010609060101010101" charset="-122"/>
                        </a:rPr>
                        <a:t>山形</a:t>
                      </a:r>
                      <a:r>
                        <a:rPr lang="en-US" altLang="zh-CN" sz="1200" b="0">
                          <a:solidFill>
                            <a:srgbClr val="000000"/>
                          </a:solidFill>
                          <a:latin typeface="楷体" panose="02010609060101010101" charset="-122"/>
                          <a:ea typeface="楷体" panose="02010609060101010101" charset="-122"/>
                          <a:cs typeface="楷体" panose="02010609060101010101" charset="-122"/>
                        </a:rPr>
                        <a:t>-</a:t>
                      </a:r>
                      <a:r>
                        <a:rPr lang="zh-CN" altLang="en-US" sz="1200" b="0">
                          <a:solidFill>
                            <a:srgbClr val="000000"/>
                          </a:solidFill>
                          <a:latin typeface="楷体" panose="02010609060101010101" charset="-122"/>
                          <a:ea typeface="楷体" panose="02010609060101010101" charset="-122"/>
                          <a:cs typeface="楷体" panose="02010609060101010101" charset="-122"/>
                        </a:rPr>
                        <a:t>关西</a:t>
                      </a:r>
                      <a:endParaRPr lang="zh-CN" altLang="en-US" sz="1200" b="0">
                        <a:solidFill>
                          <a:srgbClr val="000000"/>
                        </a:solidFill>
                        <a:latin typeface="楷体" panose="02010609060101010101" charset="-122"/>
                        <a:ea typeface="楷体" panose="02010609060101010101" charset="-122"/>
                        <a:cs typeface="楷体" panose="02010609060101010101"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A9D08E"/>
                    </a:solidFill>
                  </a:tcPr>
                </a:tc>
                <a:tc>
                  <a:txBody>
                    <a:bodyPr/>
                    <a:p>
                      <a:pPr algn="l">
                        <a:lnSpc>
                          <a:spcPct val="150000"/>
                        </a:lnSpc>
                        <a:buNone/>
                      </a:pPr>
                      <a:r>
                        <a:rPr lang="zh-CN" altLang="en-US" sz="1200" b="0" dirty="0">
                          <a:solidFill>
                            <a:srgbClr val="C55A11"/>
                          </a:solidFill>
                          <a:latin typeface="楷体" panose="02010609060101010101" charset="-122"/>
                          <a:ea typeface="楷体" panose="02010609060101010101" charset="-122"/>
                          <a:cs typeface="楷体" panose="02010609060101010101" charset="-122"/>
                        </a:rPr>
                        <a:t>山形县南阳市</a:t>
                      </a:r>
                      <a:r>
                        <a:rPr lang="en-US" altLang="zh-CN" sz="1200" b="0" dirty="0">
                          <a:solidFill>
                            <a:srgbClr val="C55A11"/>
                          </a:solidFill>
                          <a:latin typeface="楷体" panose="02010609060101010101" charset="-122"/>
                          <a:ea typeface="楷体" panose="02010609060101010101" charset="-122"/>
                          <a:cs typeface="楷体" panose="02010609060101010101" charset="-122"/>
                        </a:rPr>
                        <a:t>  </a:t>
                      </a:r>
                      <a:r>
                        <a:rPr lang="zh-CN" altLang="en-US" sz="1200" b="0" dirty="0">
                          <a:solidFill>
                            <a:srgbClr val="C55A11"/>
                          </a:solidFill>
                          <a:latin typeface="楷体" panose="02010609060101010101" charset="-122"/>
                          <a:ea typeface="楷体" panose="02010609060101010101" charset="-122"/>
                          <a:cs typeface="楷体" panose="02010609060101010101" charset="-122"/>
                        </a:rPr>
                        <a:t>以樱桃待客的大地幸福音乐会</a:t>
                      </a:r>
                      <a:endParaRPr lang="zh-CN" altLang="en-US" sz="1200" b="0" dirty="0">
                        <a:solidFill>
                          <a:srgbClr val="C55A11"/>
                        </a:solidFill>
                        <a:latin typeface="楷体" panose="02010609060101010101" charset="-122"/>
                        <a:ea typeface="楷体" panose="02010609060101010101" charset="-122"/>
                        <a:cs typeface="楷体" panose="02010609060101010101" charset="-122"/>
                      </a:endParaRPr>
                    </a:p>
                    <a:p>
                      <a:pPr algn="l">
                        <a:lnSpc>
                          <a:spcPct val="150000"/>
                        </a:lnSpc>
                        <a:buNone/>
                      </a:pPr>
                      <a:r>
                        <a:rPr lang="zh-CN" altLang="en-US" sz="1200" b="0" dirty="0">
                          <a:solidFill>
                            <a:srgbClr val="C55A11"/>
                          </a:solidFill>
                          <a:latin typeface="楷体" panose="02010609060101010101" charset="-122"/>
                          <a:ea typeface="楷体" panose="02010609060101010101" charset="-122"/>
                          <a:cs typeface="楷体" panose="02010609060101010101" charset="-122"/>
                        </a:rPr>
                        <a:t>樱桃音乐会（返回关西）</a:t>
                      </a:r>
                      <a:endParaRPr lang="zh-CN" altLang="en-US" sz="1200" b="0" dirty="0">
                        <a:solidFill>
                          <a:srgbClr val="C55A11"/>
                        </a:solidFill>
                        <a:latin typeface="楷体" panose="02010609060101010101" charset="-122"/>
                        <a:ea typeface="楷体" panose="02010609060101010101" charset="-122"/>
                        <a:cs typeface="楷体" panose="02010609060101010101"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A9D08E"/>
                    </a:solidFill>
                  </a:tcPr>
                </a:tc>
                <a:tc rowSpan="2">
                  <a:txBody>
                    <a:bodyPr/>
                    <a:p>
                      <a:pPr indent="0" algn="ctr">
                        <a:buNone/>
                      </a:pPr>
                      <a:endParaRPr lang="zh-CN" altLang="en-US" sz="1200" b="0">
                        <a:solidFill>
                          <a:srgbClr val="000000"/>
                        </a:solidFill>
                        <a:latin typeface="楷体" panose="02010609060101010101" charset="-122"/>
                        <a:ea typeface="楷体" panose="02010609060101010101" charset="-122"/>
                      </a:endParaRPr>
                    </a:p>
                    <a:p>
                      <a:pPr indent="0" algn="ctr">
                        <a:buNone/>
                      </a:pPr>
                      <a:r>
                        <a:rPr lang="zh-CN" altLang="en-US" sz="1200" b="0">
                          <a:solidFill>
                            <a:srgbClr val="000000"/>
                          </a:solidFill>
                          <a:latin typeface="楷体" panose="02010609060101010101" charset="-122"/>
                          <a:ea typeface="楷体" panose="02010609060101010101" charset="-122"/>
                        </a:rPr>
                        <a:t>大阪市区酒店</a:t>
                      </a:r>
                      <a:endParaRPr lang="zh-CN" altLang="en-US" sz="1200" b="0">
                        <a:solidFill>
                          <a:srgbClr val="000000"/>
                        </a:solidFill>
                        <a:latin typeface="楷体" panose="02010609060101010101" charset="-122"/>
                        <a:ea typeface="楷体" panose="02010609060101010101" charset="-122"/>
                      </a:endParaRPr>
                    </a:p>
                  </a:txBody>
                  <a:tcP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A9D08E"/>
                    </a:solidFill>
                  </a:tcPr>
                </a:tc>
              </a:tr>
              <a:tr h="1211580">
                <a:tc vMerge="1">
                  <a:tcP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A9D08E"/>
                    </a:solidFill>
                  </a:tcPr>
                </a:tc>
                <a:tc vMerge="1">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A9D08E"/>
                    </a:solidFill>
                  </a:tcPr>
                </a:tc>
                <a:tc>
                  <a:txBody>
                    <a:bodyPr/>
                    <a:p>
                      <a:pPr algn="l">
                        <a:lnSpc>
                          <a:spcPct val="150000"/>
                        </a:lnSpc>
                        <a:buNone/>
                      </a:pPr>
                      <a:r>
                        <a:rPr lang="zh-CN" altLang="en-US" sz="1200" b="0" dirty="0">
                          <a:solidFill>
                            <a:srgbClr val="C55A11"/>
                          </a:solidFill>
                          <a:latin typeface="楷体" panose="02010609060101010101" charset="-122"/>
                          <a:ea typeface="楷体" panose="02010609060101010101" charset="-122"/>
                          <a:cs typeface="楷体" panose="02010609060101010101" charset="-122"/>
                          <a:sym typeface="+mn-ea"/>
                        </a:rPr>
                        <a:t>后搭乘新干线经由东京返回关西</a:t>
                      </a:r>
                      <a:endParaRPr lang="zh-CN" altLang="en-US" sz="1200" b="0" dirty="0">
                        <a:solidFill>
                          <a:srgbClr val="C55A11"/>
                        </a:solidFill>
                        <a:latin typeface="楷体" panose="02010609060101010101" charset="-122"/>
                        <a:ea typeface="楷体" panose="02010609060101010101" charset="-122"/>
                        <a:cs typeface="楷体" panose="02010609060101010101" charset="-122"/>
                        <a:sym typeface="+mn-ea"/>
                      </a:endParaRPr>
                    </a:p>
                    <a:p>
                      <a:pPr algn="l">
                        <a:lnSpc>
                          <a:spcPct val="150000"/>
                        </a:lnSpc>
                        <a:buNone/>
                      </a:pPr>
                      <a:r>
                        <a:rPr lang="en-US" altLang="zh-CN" sz="1200" b="0" dirty="0">
                          <a:solidFill>
                            <a:srgbClr val="C55A11"/>
                          </a:solidFill>
                          <a:latin typeface="楷体" panose="02010609060101010101" charset="-122"/>
                          <a:ea typeface="楷体" panose="02010609060101010101" charset="-122"/>
                          <a:cs typeface="楷体" panose="02010609060101010101" charset="-122"/>
                          <a:sym typeface="+mn-ea"/>
                        </a:rPr>
                        <a:t>15:03 </a:t>
                      </a:r>
                      <a:r>
                        <a:rPr lang="zh-CN" altLang="en-US" sz="1200" b="0" dirty="0">
                          <a:solidFill>
                            <a:srgbClr val="C55A11"/>
                          </a:solidFill>
                          <a:latin typeface="楷体" panose="02010609060101010101" charset="-122"/>
                          <a:ea typeface="楷体" panose="02010609060101010101" charset="-122"/>
                          <a:cs typeface="楷体" panose="02010609060101010101" charset="-122"/>
                          <a:sym typeface="+mn-ea"/>
                        </a:rPr>
                        <a:t>山形</a:t>
                      </a:r>
                      <a:r>
                        <a:rPr lang="en-US" altLang="zh-CN" sz="1200" b="0" dirty="0">
                          <a:solidFill>
                            <a:srgbClr val="C55A11"/>
                          </a:solidFill>
                          <a:latin typeface="楷体" panose="02010609060101010101" charset="-122"/>
                          <a:ea typeface="楷体" panose="02010609060101010101" charset="-122"/>
                          <a:cs typeface="楷体" panose="02010609060101010101" charset="-122"/>
                          <a:sym typeface="+mn-ea"/>
                        </a:rPr>
                        <a:t>-17:48</a:t>
                      </a:r>
                      <a:r>
                        <a:rPr lang="zh-CN" altLang="en-US" sz="1200" b="0" dirty="0">
                          <a:solidFill>
                            <a:srgbClr val="C55A11"/>
                          </a:solidFill>
                          <a:latin typeface="楷体" panose="02010609060101010101" charset="-122"/>
                          <a:ea typeface="楷体" panose="02010609060101010101" charset="-122"/>
                          <a:cs typeface="楷体" panose="02010609060101010101" charset="-122"/>
                          <a:sym typeface="+mn-ea"/>
                        </a:rPr>
                        <a:t>东京</a:t>
                      </a:r>
                      <a:endParaRPr lang="zh-CN" altLang="en-US" sz="1200" b="0" dirty="0">
                        <a:solidFill>
                          <a:srgbClr val="C55A11"/>
                        </a:solidFill>
                        <a:latin typeface="楷体" panose="02010609060101010101" charset="-122"/>
                        <a:ea typeface="楷体" panose="02010609060101010101" charset="-122"/>
                        <a:cs typeface="楷体" panose="02010609060101010101" charset="-122"/>
                        <a:sym typeface="+mn-ea"/>
                      </a:endParaRPr>
                    </a:p>
                    <a:p>
                      <a:pPr algn="l">
                        <a:lnSpc>
                          <a:spcPct val="150000"/>
                        </a:lnSpc>
                        <a:buNone/>
                      </a:pPr>
                      <a:r>
                        <a:rPr lang="en-US" altLang="zh-CN" sz="1200" b="0" dirty="0">
                          <a:solidFill>
                            <a:srgbClr val="C55A11"/>
                          </a:solidFill>
                          <a:latin typeface="楷体" panose="02010609060101010101" charset="-122"/>
                          <a:ea typeface="楷体" panose="02010609060101010101" charset="-122"/>
                          <a:cs typeface="楷体" panose="02010609060101010101" charset="-122"/>
                          <a:sym typeface="+mn-ea"/>
                        </a:rPr>
                        <a:t>18:03  </a:t>
                      </a:r>
                      <a:r>
                        <a:rPr lang="zh-CN" altLang="en-US" sz="1200" b="0" dirty="0">
                          <a:solidFill>
                            <a:srgbClr val="C55A11"/>
                          </a:solidFill>
                          <a:latin typeface="楷体" panose="02010609060101010101" charset="-122"/>
                          <a:ea typeface="楷体" panose="02010609060101010101" charset="-122"/>
                          <a:cs typeface="楷体" panose="02010609060101010101" charset="-122"/>
                          <a:sym typeface="+mn-ea"/>
                        </a:rPr>
                        <a:t>东京</a:t>
                      </a:r>
                      <a:r>
                        <a:rPr lang="en-US" altLang="zh-CN" sz="1200" b="0" dirty="0">
                          <a:solidFill>
                            <a:srgbClr val="C55A11"/>
                          </a:solidFill>
                          <a:latin typeface="楷体" panose="02010609060101010101" charset="-122"/>
                          <a:ea typeface="楷体" panose="02010609060101010101" charset="-122"/>
                          <a:cs typeface="楷体" panose="02010609060101010101" charset="-122"/>
                          <a:sym typeface="+mn-ea"/>
                        </a:rPr>
                        <a:t>-21:09</a:t>
                      </a:r>
                      <a:r>
                        <a:rPr lang="zh-CN" altLang="en-US" sz="1200" b="0" dirty="0">
                          <a:solidFill>
                            <a:srgbClr val="C55A11"/>
                          </a:solidFill>
                          <a:latin typeface="楷体" panose="02010609060101010101" charset="-122"/>
                          <a:ea typeface="楷体" panose="02010609060101010101" charset="-122"/>
                          <a:cs typeface="楷体" panose="02010609060101010101" charset="-122"/>
                          <a:sym typeface="+mn-ea"/>
                        </a:rPr>
                        <a:t>大阪（全程约</a:t>
                      </a:r>
                      <a:r>
                        <a:rPr lang="en-US" altLang="zh-CN" sz="1200" b="0" dirty="0">
                          <a:solidFill>
                            <a:srgbClr val="C55A11"/>
                          </a:solidFill>
                          <a:latin typeface="楷体" panose="02010609060101010101" charset="-122"/>
                          <a:ea typeface="楷体" panose="02010609060101010101" charset="-122"/>
                          <a:cs typeface="楷体" panose="02010609060101010101" charset="-122"/>
                          <a:sym typeface="+mn-ea"/>
                        </a:rPr>
                        <a:t>6</a:t>
                      </a:r>
                      <a:r>
                        <a:rPr lang="zh-CN" altLang="en-US" sz="1200" b="0" dirty="0">
                          <a:solidFill>
                            <a:srgbClr val="C55A11"/>
                          </a:solidFill>
                          <a:latin typeface="楷体" panose="02010609060101010101" charset="-122"/>
                          <a:ea typeface="楷体" panose="02010609060101010101" charset="-122"/>
                          <a:cs typeface="楷体" panose="02010609060101010101" charset="-122"/>
                          <a:sym typeface="+mn-ea"/>
                        </a:rPr>
                        <a:t>小时）</a:t>
                      </a:r>
                      <a:endParaRPr lang="zh-CN" altLang="en-US" sz="1200" b="0" dirty="0">
                        <a:solidFill>
                          <a:srgbClr val="C55A11"/>
                        </a:solidFill>
                        <a:latin typeface="楷体" panose="02010609060101010101" charset="-122"/>
                        <a:ea typeface="楷体" panose="02010609060101010101" charset="-122"/>
                        <a:cs typeface="楷体" panose="02010609060101010101" charset="-122"/>
                        <a:sym typeface="+mn-ea"/>
                      </a:endParaRPr>
                    </a:p>
                    <a:p>
                      <a:pPr algn="l">
                        <a:lnSpc>
                          <a:spcPct val="150000"/>
                        </a:lnSpc>
                        <a:buNone/>
                      </a:pPr>
                      <a:r>
                        <a:rPr lang="zh-CN" altLang="en-US" sz="1200" b="0" dirty="0">
                          <a:solidFill>
                            <a:srgbClr val="C55A11"/>
                          </a:solidFill>
                          <a:latin typeface="楷体" panose="02010609060101010101" charset="-122"/>
                          <a:ea typeface="楷体" panose="02010609060101010101" charset="-122"/>
                          <a:cs typeface="楷体" panose="02010609060101010101" charset="-122"/>
                          <a:sym typeface="+mn-ea"/>
                        </a:rPr>
                        <a:t>入住酒店</a:t>
                      </a:r>
                      <a:endParaRPr lang="zh-CN" altLang="en-US" sz="1200" b="0" dirty="0">
                        <a:solidFill>
                          <a:srgbClr val="C55A11"/>
                        </a:solidFill>
                        <a:latin typeface="楷体" panose="02010609060101010101" charset="-122"/>
                        <a:ea typeface="楷体" panose="02010609060101010101" charset="-122"/>
                        <a:cs typeface="楷体" panose="02010609060101010101" charset="-122"/>
                        <a:sym typeface="+mn-ea"/>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A9D08E"/>
                    </a:solidFill>
                  </a:tcPr>
                </a:tc>
                <a:tc vMerge="1">
                  <a:tcP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A9D08E"/>
                    </a:solidFill>
                  </a:tcPr>
                </a:tc>
              </a:tr>
              <a:tr h="923925">
                <a:tc>
                  <a:txBody>
                    <a:bodyPr/>
                    <a:p>
                      <a:pPr indent="0" algn="ctr">
                        <a:buNone/>
                      </a:pPr>
                      <a:endParaRPr lang="zh-CN" altLang="en-US" sz="1200" b="0">
                        <a:solidFill>
                          <a:srgbClr val="000000"/>
                        </a:solidFill>
                        <a:latin typeface="楷体" panose="02010609060101010101" charset="-122"/>
                        <a:ea typeface="楷体" panose="02010609060101010101" charset="-122"/>
                        <a:cs typeface="楷体" panose="02010609060101010101" charset="-122"/>
                      </a:endParaRPr>
                    </a:p>
                    <a:p>
                      <a:pPr indent="0" algn="ctr">
                        <a:buNone/>
                      </a:pPr>
                      <a:endParaRPr lang="zh-CN" altLang="en-US" sz="1200" b="0">
                        <a:solidFill>
                          <a:srgbClr val="000000"/>
                        </a:solidFill>
                        <a:latin typeface="楷体" panose="02010609060101010101" charset="-122"/>
                        <a:ea typeface="楷体" panose="02010609060101010101" charset="-122"/>
                        <a:cs typeface="楷体" panose="02010609060101010101" charset="-122"/>
                      </a:endParaRPr>
                    </a:p>
                    <a:p>
                      <a:pPr indent="0" algn="ctr">
                        <a:buNone/>
                      </a:pPr>
                      <a:r>
                        <a:rPr lang="zh-CN" altLang="en-US" sz="1200" b="0">
                          <a:solidFill>
                            <a:srgbClr val="000000"/>
                          </a:solidFill>
                          <a:latin typeface="楷体" panose="02010609060101010101" charset="-122"/>
                          <a:ea typeface="楷体" panose="02010609060101010101" charset="-122"/>
                          <a:cs typeface="楷体" panose="02010609060101010101" charset="-122"/>
                        </a:rPr>
                        <a:t>第</a:t>
                      </a:r>
                      <a:r>
                        <a:rPr lang="en-US" altLang="zh-CN" sz="1200" b="0">
                          <a:solidFill>
                            <a:srgbClr val="000000"/>
                          </a:solidFill>
                          <a:latin typeface="楷体" panose="02010609060101010101" charset="-122"/>
                          <a:ea typeface="楷体" panose="02010609060101010101" charset="-122"/>
                          <a:cs typeface="楷体" panose="02010609060101010101" charset="-122"/>
                        </a:rPr>
                        <a:t>7</a:t>
                      </a:r>
                      <a:r>
                        <a:rPr lang="zh-CN" altLang="en-US" sz="1200" b="0">
                          <a:solidFill>
                            <a:srgbClr val="000000"/>
                          </a:solidFill>
                          <a:latin typeface="楷体" panose="02010609060101010101" charset="-122"/>
                          <a:ea typeface="楷体" panose="02010609060101010101" charset="-122"/>
                          <a:cs typeface="楷体" panose="02010609060101010101" charset="-122"/>
                        </a:rPr>
                        <a:t>天</a:t>
                      </a:r>
                      <a:endParaRPr lang="zh-CN" altLang="en-US" sz="1200" b="0">
                        <a:solidFill>
                          <a:srgbClr val="000000"/>
                        </a:solidFill>
                        <a:latin typeface="楷体" panose="02010609060101010101" charset="-122"/>
                        <a:ea typeface="楷体" panose="02010609060101010101" charset="-122"/>
                        <a:cs typeface="楷体" panose="02010609060101010101" charset="-122"/>
                      </a:endParaRPr>
                    </a:p>
                  </a:txBody>
                  <a:tcP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altLang="en-US" sz="1200" b="0">
                          <a:solidFill>
                            <a:srgbClr val="000000"/>
                          </a:solidFill>
                          <a:latin typeface="楷体" panose="02010609060101010101" charset="-122"/>
                          <a:ea typeface="楷体" panose="02010609060101010101" charset="-122"/>
                          <a:cs typeface="楷体" panose="02010609060101010101" charset="-122"/>
                        </a:rPr>
                        <a:t>大阪</a:t>
                      </a:r>
                      <a:r>
                        <a:rPr lang="en-US" altLang="zh-CN" sz="1200" b="0">
                          <a:solidFill>
                            <a:srgbClr val="000000"/>
                          </a:solidFill>
                          <a:latin typeface="楷体" panose="02010609060101010101" charset="-122"/>
                          <a:ea typeface="楷体" panose="02010609060101010101" charset="-122"/>
                          <a:cs typeface="楷体" panose="02010609060101010101" charset="-122"/>
                        </a:rPr>
                        <a:t>-</a:t>
                      </a:r>
                      <a:r>
                        <a:rPr lang="zh-CN" altLang="en-US" sz="1200" b="0">
                          <a:solidFill>
                            <a:srgbClr val="000000"/>
                          </a:solidFill>
                          <a:latin typeface="楷体" panose="02010609060101010101" charset="-122"/>
                          <a:ea typeface="楷体" panose="02010609060101010101" charset="-122"/>
                          <a:cs typeface="楷体" panose="02010609060101010101" charset="-122"/>
                        </a:rPr>
                        <a:t>国内</a:t>
                      </a:r>
                      <a:endParaRPr lang="zh-CN" altLang="en-US" sz="1200" b="0">
                        <a:solidFill>
                          <a:srgbClr val="000000"/>
                        </a:solidFill>
                        <a:latin typeface="楷体" panose="02010609060101010101" charset="-122"/>
                        <a:ea typeface="楷体" panose="02010609060101010101" charset="-122"/>
                        <a:cs typeface="楷体" panose="02010609060101010101"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algn="l">
                        <a:lnSpc>
                          <a:spcPct val="150000"/>
                        </a:lnSpc>
                        <a:buNone/>
                      </a:pPr>
                      <a:endParaRPr lang="zh-CN" altLang="en-US" sz="1200">
                        <a:solidFill>
                          <a:schemeClr val="tx1"/>
                        </a:solidFill>
                        <a:latin typeface="楷体" panose="02010609060101010101" charset="-122"/>
                        <a:ea typeface="楷体" panose="02010609060101010101" charset="-122"/>
                        <a:cs typeface="微软雅黑" panose="020B0503020204020204" charset="-122"/>
                        <a:sym typeface="+mn-ea"/>
                      </a:endParaRPr>
                    </a:p>
                    <a:p>
                      <a:pPr algn="l">
                        <a:lnSpc>
                          <a:spcPct val="150000"/>
                        </a:lnSpc>
                        <a:buNone/>
                      </a:pPr>
                      <a:r>
                        <a:rPr lang="zh-CN" altLang="en-US" sz="1200">
                          <a:solidFill>
                            <a:schemeClr val="tx1"/>
                          </a:solidFill>
                          <a:latin typeface="楷体" panose="02010609060101010101" charset="-122"/>
                          <a:ea typeface="楷体" panose="02010609060101010101" charset="-122"/>
                          <a:cs typeface="微软雅黑" panose="020B0503020204020204" charset="-122"/>
                          <a:sym typeface="+mn-ea"/>
                        </a:rPr>
                        <a:t>乘坐国际航空由大阪关西机场飞往国内</a:t>
                      </a:r>
                      <a:endParaRPr lang="zh-CN" altLang="en-US" sz="1200">
                        <a:solidFill>
                          <a:schemeClr val="tx1"/>
                        </a:solidFill>
                        <a:latin typeface="楷体" panose="02010609060101010101" charset="-122"/>
                        <a:ea typeface="楷体" panose="02010609060101010101" charset="-122"/>
                        <a:cs typeface="微软雅黑" panose="020B0503020204020204" charset="-122"/>
                        <a:sym typeface="+mn-ea"/>
                      </a:endParaRPr>
                    </a:p>
                    <a:p>
                      <a:pPr algn="l">
                        <a:lnSpc>
                          <a:spcPct val="150000"/>
                        </a:lnSpc>
                        <a:buNone/>
                      </a:pPr>
                      <a:endParaRPr lang="zh-CN" altLang="en-US" sz="1200" b="0" dirty="0">
                        <a:solidFill>
                          <a:srgbClr val="C55A11"/>
                        </a:solidFill>
                        <a:latin typeface="楷体" panose="02010609060101010101" charset="-122"/>
                        <a:ea typeface="楷体" panose="02010609060101010101" charset="-122"/>
                        <a:cs typeface="楷体" panose="02010609060101010101" charset="-122"/>
                        <a:sym typeface="+mn-ea"/>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endParaRPr lang="zh-CN" altLang="en-US" sz="1200" b="0">
                        <a:solidFill>
                          <a:srgbClr val="000000"/>
                        </a:solidFill>
                        <a:latin typeface="楷体" panose="02010609060101010101" charset="-122"/>
                        <a:ea typeface="楷体" panose="02010609060101010101" charset="-122"/>
                      </a:endParaRPr>
                    </a:p>
                  </a:txBody>
                  <a:tcP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238125" y="1636395"/>
            <a:ext cx="6357620" cy="995045"/>
          </a:xfrm>
          <a:prstGeom prst="rect">
            <a:avLst/>
          </a:prstGeom>
          <a:noFill/>
        </p:spPr>
        <p:txBody>
          <a:bodyPr wrap="square" rtlCol="0">
            <a:spAutoFit/>
          </a:bodyPr>
          <a:p>
            <a:pPr>
              <a:lnSpc>
                <a:spcPct val="140000"/>
              </a:lnSpc>
            </a:pPr>
            <a:r>
              <a:rPr lang="zh-CN" altLang="en-US" sz="1400" b="1">
                <a:solidFill>
                  <a:srgbClr val="0070C0"/>
                </a:solidFill>
                <a:latin typeface="楷体" panose="02010609060101010101" charset="-122"/>
                <a:ea typeface="楷体" panose="02010609060101010101" charset="-122"/>
                <a:cs typeface="楷体" panose="02010609060101010101" charset="-122"/>
              </a:rPr>
              <a:t>mokumoku农场</a:t>
            </a:r>
            <a:r>
              <a:rPr lang="zh-CN" altLang="en-US" sz="1400" b="1">
                <a:latin typeface="楷体" panose="02010609060101010101" charset="-122"/>
                <a:ea typeface="楷体" panose="02010609060101010101" charset="-122"/>
                <a:cs typeface="楷体" panose="02010609060101010101" charset="-122"/>
              </a:rPr>
              <a:t>位于日本三重县伊贺市郊区，与一般农场的不同之处在于mokumoku以亲子教育为出发点，以家庭为主要目标群体，是集观光农业、研发生产、加工制作、产品销售为一体的创新型产业农场。</a:t>
            </a:r>
            <a:endParaRPr lang="zh-CN" altLang="en-US" sz="1400" b="1">
              <a:latin typeface="楷体" panose="02010609060101010101" charset="-122"/>
              <a:ea typeface="楷体" panose="02010609060101010101" charset="-122"/>
              <a:cs typeface="楷体" panose="02010609060101010101" charset="-122"/>
            </a:endParaRPr>
          </a:p>
        </p:txBody>
      </p:sp>
      <p:sp>
        <p:nvSpPr>
          <p:cNvPr id="6" name="文本框 5"/>
          <p:cNvSpPr txBox="1"/>
          <p:nvPr/>
        </p:nvSpPr>
        <p:spPr>
          <a:xfrm>
            <a:off x="238125" y="2631440"/>
            <a:ext cx="6358255" cy="1383665"/>
          </a:xfrm>
          <a:prstGeom prst="rect">
            <a:avLst/>
          </a:prstGeom>
          <a:noFill/>
        </p:spPr>
        <p:txBody>
          <a:bodyPr wrap="square" rtlCol="0">
            <a:spAutoFit/>
          </a:bodyPr>
          <a:p>
            <a:pPr>
              <a:lnSpc>
                <a:spcPct val="150000"/>
              </a:lnSpc>
            </a:pPr>
            <a:r>
              <a:rPr lang="zh-CN" altLang="en-US" sz="1400" b="1">
                <a:latin typeface="楷体" panose="02010609060101010101" charset="-122"/>
                <a:ea typeface="楷体" panose="02010609060101010101" charset="-122"/>
              </a:rPr>
              <a:t>该农场主要可分为四大区域：</a:t>
            </a:r>
            <a:r>
              <a:rPr lang="zh-CN" altLang="en-US" sz="1400" b="1">
                <a:solidFill>
                  <a:srgbClr val="00B050"/>
                </a:solidFill>
                <a:latin typeface="楷体" panose="02010609060101010101" charset="-122"/>
                <a:ea typeface="楷体" panose="02010609060101010101" charset="-122"/>
              </a:rPr>
              <a:t>餐饮区、住宿区、休闲娱乐区、购物区，分别提供观光游览、科普教育、产品展览、餐饮美食、休闲体验、商品购买、度假住宿等服务。</a:t>
            </a:r>
            <a:endParaRPr lang="zh-CN" altLang="en-US" sz="1400" b="1">
              <a:latin typeface="楷体" panose="02010609060101010101" charset="-122"/>
              <a:ea typeface="楷体" panose="02010609060101010101" charset="-122"/>
            </a:endParaRPr>
          </a:p>
          <a:p>
            <a:pPr>
              <a:lnSpc>
                <a:spcPct val="150000"/>
              </a:lnSpc>
            </a:pPr>
            <a:r>
              <a:rPr lang="zh-CN" altLang="en-US" sz="1400" b="1">
                <a:solidFill>
                  <a:schemeClr val="accent6">
                    <a:lumMod val="75000"/>
                  </a:schemeClr>
                </a:solidFill>
                <a:latin typeface="楷体" panose="02010609060101010101" charset="-122"/>
                <a:ea typeface="楷体" panose="02010609060101010101" charset="-122"/>
              </a:rPr>
              <a:t>农业各个环节与旅游产品无缝融合，形成密切关联的农旅产业链。</a:t>
            </a:r>
            <a:endParaRPr lang="zh-CN" altLang="en-US" sz="1400" b="1">
              <a:solidFill>
                <a:schemeClr val="accent6">
                  <a:lumMod val="75000"/>
                </a:schemeClr>
              </a:solidFill>
              <a:latin typeface="楷体" panose="02010609060101010101" charset="-122"/>
              <a:ea typeface="楷体" panose="02010609060101010101" charset="-122"/>
            </a:endParaRPr>
          </a:p>
        </p:txBody>
      </p:sp>
      <p:sp>
        <p:nvSpPr>
          <p:cNvPr id="7" name="文本框 6"/>
          <p:cNvSpPr txBox="1"/>
          <p:nvPr/>
        </p:nvSpPr>
        <p:spPr>
          <a:xfrm>
            <a:off x="238760" y="7642225"/>
            <a:ext cx="6520180" cy="1658620"/>
          </a:xfrm>
          <a:prstGeom prst="rect">
            <a:avLst/>
          </a:prstGeom>
          <a:noFill/>
        </p:spPr>
        <p:txBody>
          <a:bodyPr wrap="square" rtlCol="0">
            <a:spAutoFit/>
          </a:bodyPr>
          <a:p>
            <a:pPr>
              <a:lnSpc>
                <a:spcPct val="170000"/>
              </a:lnSpc>
            </a:pPr>
            <a:r>
              <a:rPr lang="zh-CN" altLang="en-US" sz="1200" b="1">
                <a:solidFill>
                  <a:srgbClr val="FF0000"/>
                </a:solidFill>
                <a:latin typeface="微软雅黑" panose="020B0503020204020204" charset="-122"/>
                <a:ea typeface="微软雅黑" panose="020B0503020204020204" charset="-122"/>
              </a:rPr>
              <a:t>一家售卖产品需要身份认证的安全型农场：</a:t>
            </a:r>
            <a:endParaRPr lang="zh-CN" altLang="en-US" sz="1200" b="1">
              <a:solidFill>
                <a:srgbClr val="FF0000"/>
              </a:solidFill>
              <a:latin typeface="微软雅黑" panose="020B0503020204020204" charset="-122"/>
              <a:ea typeface="微软雅黑" panose="020B0503020204020204" charset="-122"/>
            </a:endParaRPr>
          </a:p>
          <a:p>
            <a:pPr>
              <a:lnSpc>
                <a:spcPct val="170000"/>
              </a:lnSpc>
            </a:pPr>
            <a:r>
              <a:rPr lang="zh-CN" altLang="en-US" sz="1200" b="1">
                <a:latin typeface="微软雅黑" panose="020B0503020204020204" charset="-122"/>
                <a:ea typeface="微软雅黑" panose="020B0503020204020204" charset="-122"/>
              </a:rPr>
              <a:t>农场入口处主要是购物区，包括蔬菜交易市场、牛奶工坊、乡村料理店、美食广场等。在蔬菜交易市场中，农场与周边农户一起合作，向消费者提供新鲜蔬菜（评：农场作为入口，而生产需要区域农户协作）。同时所有提供产品的种植农户照片与姓名都会被挂出。消费者可以</a:t>
            </a:r>
            <a:endParaRPr lang="zh-CN" altLang="en-US" sz="1200" b="1">
              <a:latin typeface="微软雅黑" panose="020B0503020204020204" charset="-122"/>
              <a:ea typeface="微软雅黑" panose="020B0503020204020204" charset="-122"/>
            </a:endParaRPr>
          </a:p>
          <a:p>
            <a:pPr>
              <a:lnSpc>
                <a:spcPct val="170000"/>
              </a:lnSpc>
            </a:pPr>
            <a:r>
              <a:rPr lang="zh-CN" altLang="en-US" sz="1200" b="1">
                <a:latin typeface="微软雅黑" panose="020B0503020204020204" charset="-122"/>
                <a:ea typeface="微软雅黑" panose="020B0503020204020204" charset="-122"/>
              </a:rPr>
              <a:t>清楚知道自己购买的蔬菜的生产地与种植农民。</a:t>
            </a:r>
            <a:endParaRPr lang="zh-CN" altLang="en-US" sz="1200" b="1">
              <a:latin typeface="微软雅黑" panose="020B0503020204020204" charset="-122"/>
              <a:ea typeface="微软雅黑" panose="020B0503020204020204" charset="-122"/>
            </a:endParaRPr>
          </a:p>
        </p:txBody>
      </p:sp>
      <p:sp>
        <p:nvSpPr>
          <p:cNvPr id="10" name="矩形 9"/>
          <p:cNvSpPr/>
          <p:nvPr/>
        </p:nvSpPr>
        <p:spPr>
          <a:xfrm>
            <a:off x="352425" y="307975"/>
            <a:ext cx="95885" cy="6477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p>
            <a:pPr algn="ctr"/>
            <a:endParaRPr lang="zh-CN" altLang="en-US"/>
          </a:p>
        </p:txBody>
      </p:sp>
      <p:sp>
        <p:nvSpPr>
          <p:cNvPr id="13" name="文本框 12"/>
          <p:cNvSpPr txBox="1"/>
          <p:nvPr/>
        </p:nvSpPr>
        <p:spPr>
          <a:xfrm>
            <a:off x="552450" y="676275"/>
            <a:ext cx="6389370" cy="810260"/>
          </a:xfrm>
          <a:prstGeom prst="rect">
            <a:avLst/>
          </a:prstGeom>
          <a:noFill/>
        </p:spPr>
        <p:txBody>
          <a:bodyPr wrap="none" rtlCol="0">
            <a:spAutoFit/>
          </a:bodyPr>
          <a:p>
            <a:pPr>
              <a:lnSpc>
                <a:spcPct val="130000"/>
              </a:lnSpc>
            </a:pPr>
            <a:r>
              <a:rPr lang="en-US" altLang="zh-CN" b="1">
                <a:solidFill>
                  <a:srgbClr val="0070C0"/>
                </a:solidFill>
                <a:latin typeface="楷体" panose="02010609060101010101" charset="-122"/>
                <a:ea typeface="楷体" panose="02010609060101010101" charset="-122"/>
                <a:cs typeface="楷体" panose="02010609060101010101" charset="-122"/>
                <a:sym typeface="+mn-ea"/>
              </a:rPr>
              <a:t>MOKUMOKU</a:t>
            </a:r>
            <a:r>
              <a:rPr lang="zh-CN" altLang="en-US" b="1">
                <a:solidFill>
                  <a:srgbClr val="0070C0"/>
                </a:solidFill>
                <a:latin typeface="楷体" panose="02010609060101010101" charset="-122"/>
                <a:ea typeface="楷体" panose="02010609060101010101" charset="-122"/>
                <a:cs typeface="楷体" panose="02010609060101010101" charset="-122"/>
                <a:sym typeface="+mn-ea"/>
              </a:rPr>
              <a:t>农场</a:t>
            </a:r>
            <a:endParaRPr lang="zh-CN" altLang="en-US" b="1">
              <a:solidFill>
                <a:srgbClr val="0070C0"/>
              </a:solidFill>
              <a:latin typeface="楷体" panose="02010609060101010101" charset="-122"/>
              <a:ea typeface="楷体" panose="02010609060101010101" charset="-122"/>
              <a:cs typeface="楷体" panose="02010609060101010101" charset="-122"/>
              <a:sym typeface="+mn-ea"/>
            </a:endParaRPr>
          </a:p>
          <a:p>
            <a:pPr>
              <a:lnSpc>
                <a:spcPct val="130000"/>
              </a:lnSpc>
            </a:pPr>
            <a:r>
              <a:rPr lang="en-US" altLang="zh-CN" b="1">
                <a:solidFill>
                  <a:srgbClr val="0070C0"/>
                </a:solidFill>
                <a:latin typeface="楷体" panose="02010609060101010101" charset="-122"/>
                <a:ea typeface="楷体" panose="02010609060101010101" charset="-122"/>
                <a:cs typeface="楷体" panose="02010609060101010101" charset="-122"/>
                <a:sym typeface="+mn-ea"/>
              </a:rPr>
              <a:t>“</a:t>
            </a:r>
            <a:r>
              <a:rPr lang="zh-CN" altLang="en-US" b="1">
                <a:solidFill>
                  <a:srgbClr val="0070C0"/>
                </a:solidFill>
                <a:latin typeface="楷体" panose="02010609060101010101" charset="-122"/>
                <a:ea typeface="楷体" panose="02010609060101010101" charset="-122"/>
                <a:cs typeface="楷体" panose="02010609060101010101" charset="-122"/>
                <a:sym typeface="+mn-ea"/>
              </a:rPr>
              <a:t>日本第一大有机生态农场，六次产业化（三产融合）标杆</a:t>
            </a:r>
            <a:r>
              <a:rPr lang="en-US" altLang="zh-CN" b="1">
                <a:solidFill>
                  <a:srgbClr val="0070C0"/>
                </a:solidFill>
                <a:latin typeface="楷体" panose="02010609060101010101" charset="-122"/>
                <a:ea typeface="楷体" panose="02010609060101010101" charset="-122"/>
                <a:cs typeface="楷体" panose="02010609060101010101" charset="-122"/>
                <a:sym typeface="+mn-ea"/>
              </a:rPr>
              <a:t>”</a:t>
            </a:r>
            <a:endParaRPr lang="en-US" altLang="zh-CN" b="1">
              <a:solidFill>
                <a:srgbClr val="0070C0"/>
              </a:solidFill>
              <a:latin typeface="楷体" panose="02010609060101010101" charset="-122"/>
              <a:ea typeface="楷体" panose="02010609060101010101" charset="-122"/>
              <a:cs typeface="楷体" panose="02010609060101010101" charset="-122"/>
              <a:sym typeface="+mn-ea"/>
            </a:endParaRPr>
          </a:p>
        </p:txBody>
      </p:sp>
      <p:sp>
        <p:nvSpPr>
          <p:cNvPr id="5" name="文本框 4"/>
          <p:cNvSpPr txBox="1"/>
          <p:nvPr>
            <p:custDataLst>
              <p:tags r:id="rId1"/>
            </p:custDataLst>
          </p:nvPr>
        </p:nvSpPr>
        <p:spPr>
          <a:xfrm>
            <a:off x="552450" y="307975"/>
            <a:ext cx="1217930" cy="368300"/>
          </a:xfrm>
          <a:prstGeom prst="rect">
            <a:avLst/>
          </a:prstGeom>
          <a:noFill/>
        </p:spPr>
        <p:txBody>
          <a:bodyPr wrap="none" rtlCol="0">
            <a:spAutoFit/>
          </a:bodyPr>
          <a:p>
            <a:r>
              <a:rPr lang="zh-CN" altLang="en-US" b="1">
                <a:latin typeface="楷体" panose="02010609060101010101" charset="-122"/>
                <a:ea typeface="楷体" panose="02010609060101010101" charset="-122"/>
                <a:cs typeface="楷体" panose="02010609060101010101" charset="-122"/>
              </a:rPr>
              <a:t>行程亮点 </a:t>
            </a:r>
            <a:endParaRPr lang="zh-CN" altLang="en-US" b="1">
              <a:latin typeface="楷体" panose="02010609060101010101" charset="-122"/>
              <a:ea typeface="楷体" panose="02010609060101010101" charset="-122"/>
              <a:cs typeface="楷体" panose="02010609060101010101" charset="-122"/>
            </a:endParaRPr>
          </a:p>
        </p:txBody>
      </p:sp>
      <p:pic>
        <p:nvPicPr>
          <p:cNvPr id="9" name="图片 8"/>
          <p:cNvPicPr>
            <a:picLocks noChangeAspect="1"/>
          </p:cNvPicPr>
          <p:nvPr/>
        </p:nvPicPr>
        <p:blipFill>
          <a:blip r:embed="rId2"/>
          <a:stretch>
            <a:fillRect/>
          </a:stretch>
        </p:blipFill>
        <p:spPr>
          <a:xfrm rot="16200000">
            <a:off x="1636395" y="2747645"/>
            <a:ext cx="3606165" cy="6313170"/>
          </a:xfrm>
          <a:prstGeom prst="rect">
            <a:avLst/>
          </a:prstGeom>
        </p:spPr>
      </p:pic>
      <p:pic>
        <p:nvPicPr>
          <p:cNvPr id="11" name="图片 10"/>
          <p:cNvPicPr>
            <a:picLocks noChangeAspect="1"/>
          </p:cNvPicPr>
          <p:nvPr/>
        </p:nvPicPr>
        <p:blipFill>
          <a:blip r:embed="rId3"/>
          <a:stretch>
            <a:fillRect/>
          </a:stretch>
        </p:blipFill>
        <p:spPr>
          <a:xfrm>
            <a:off x="226060" y="9467215"/>
            <a:ext cx="4102100" cy="2595245"/>
          </a:xfrm>
          <a:prstGeom prst="rect">
            <a:avLst/>
          </a:prstGeom>
        </p:spPr>
      </p:pic>
      <p:pic>
        <p:nvPicPr>
          <p:cNvPr id="12" name="图片 11"/>
          <p:cNvPicPr>
            <a:picLocks noChangeAspect="1"/>
          </p:cNvPicPr>
          <p:nvPr/>
        </p:nvPicPr>
        <p:blipFill>
          <a:blip r:embed="rId4"/>
          <a:stretch>
            <a:fillRect/>
          </a:stretch>
        </p:blipFill>
        <p:spPr>
          <a:xfrm>
            <a:off x="4360545" y="9050020"/>
            <a:ext cx="2324100" cy="302768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1985" name="文本框 3"/>
          <p:cNvSpPr txBox="1"/>
          <p:nvPr/>
        </p:nvSpPr>
        <p:spPr>
          <a:xfrm>
            <a:off x="495300" y="462598"/>
            <a:ext cx="1407160" cy="460375"/>
          </a:xfrm>
          <a:prstGeom prst="rect">
            <a:avLst/>
          </a:prstGeom>
          <a:noFill/>
          <a:ln w="9525">
            <a:noFill/>
          </a:ln>
        </p:spPr>
        <p:txBody>
          <a:bodyPr wrap="none" anchor="t" anchorCtr="0">
            <a:spAutoFit/>
          </a:bodyPr>
          <a:p>
            <a:r>
              <a:rPr lang="zh-CN" altLang="en-US" sz="2400" b="1" dirty="0">
                <a:latin typeface="楷体" panose="02010609060101010101" charset="-122"/>
                <a:ea typeface="楷体" panose="02010609060101010101" charset="-122"/>
              </a:rPr>
              <a:t>行程亮点</a:t>
            </a:r>
            <a:endParaRPr lang="zh-CN" altLang="en-US" sz="2400" b="1" dirty="0">
              <a:latin typeface="楷体" panose="02010609060101010101" charset="-122"/>
              <a:ea typeface="楷体" panose="02010609060101010101" charset="-122"/>
            </a:endParaRPr>
          </a:p>
        </p:txBody>
      </p:sp>
      <p:sp>
        <p:nvSpPr>
          <p:cNvPr id="41986" name="文本框 4"/>
          <p:cNvSpPr txBox="1"/>
          <p:nvPr/>
        </p:nvSpPr>
        <p:spPr>
          <a:xfrm>
            <a:off x="387668" y="1041718"/>
            <a:ext cx="6060440" cy="398780"/>
          </a:xfrm>
          <a:prstGeom prst="rect">
            <a:avLst/>
          </a:prstGeom>
          <a:noFill/>
          <a:ln w="9525">
            <a:noFill/>
          </a:ln>
        </p:spPr>
        <p:txBody>
          <a:bodyPr wrap="none" anchor="t" anchorCtr="0">
            <a:spAutoFit/>
          </a:bodyPr>
          <a:p>
            <a:pPr algn="ctr"/>
            <a:r>
              <a:rPr lang="zh-CN" altLang="zh-CN" sz="2000" b="1" dirty="0">
                <a:solidFill>
                  <a:schemeClr val="accent1"/>
                </a:solidFill>
                <a:effectLst>
                  <a:outerShdw blurRad="38100" dist="25400" dir="5400000" algn="ctr" rotWithShape="0">
                    <a:srgbClr val="6E747A">
                      <a:alpha val="43000"/>
                    </a:srgbClr>
                  </a:outerShdw>
                </a:effectLst>
                <a:latin typeface="楷体" panose="02010609060101010101" charset="-122"/>
                <a:ea typeface="楷体" panose="02010609060101010101" charset="-122"/>
                <a:sym typeface="微软雅黑" panose="020B0503020204020204" charset="-122"/>
              </a:rPr>
              <a:t>六级产业主题农场 —— 最火爆的亲子农场MOKUMOKU</a:t>
            </a:r>
            <a:endParaRPr lang="zh-CN" altLang="zh-CN" sz="2000" b="1" dirty="0">
              <a:solidFill>
                <a:schemeClr val="accent1"/>
              </a:solidFill>
              <a:effectLst>
                <a:outerShdw blurRad="38100" dist="25400" dir="5400000" algn="ctr" rotWithShape="0">
                  <a:srgbClr val="6E747A">
                    <a:alpha val="43000"/>
                  </a:srgbClr>
                </a:outerShdw>
              </a:effectLst>
              <a:latin typeface="楷体" panose="02010609060101010101" charset="-122"/>
              <a:ea typeface="楷体" panose="02010609060101010101" charset="-122"/>
              <a:sym typeface="微软雅黑" panose="020B0503020204020204" charset="-122"/>
            </a:endParaRPr>
          </a:p>
        </p:txBody>
      </p:sp>
      <p:sp>
        <p:nvSpPr>
          <p:cNvPr id="41987" name="文本框 5"/>
          <p:cNvSpPr txBox="1"/>
          <p:nvPr/>
        </p:nvSpPr>
        <p:spPr>
          <a:xfrm>
            <a:off x="1487488" y="1760856"/>
            <a:ext cx="3860800" cy="368300"/>
          </a:xfrm>
          <a:prstGeom prst="rect">
            <a:avLst/>
          </a:prstGeom>
          <a:noFill/>
          <a:ln w="9525">
            <a:noFill/>
          </a:ln>
        </p:spPr>
        <p:txBody>
          <a:bodyPr wrap="none" anchor="t" anchorCtr="0">
            <a:spAutoFit/>
          </a:bodyPr>
          <a:p>
            <a:r>
              <a:rPr lang="zh-CN" altLang="en-US" b="1" dirty="0">
                <a:solidFill>
                  <a:srgbClr val="C55A11"/>
                </a:solidFill>
                <a:latin typeface="楷体" panose="02010609060101010101" charset="-122"/>
                <a:ea typeface="楷体" panose="02010609060101010101" charset="-122"/>
                <a:sym typeface="微软雅黑" panose="020B0503020204020204" charset="-122"/>
              </a:rPr>
              <a:t>农场是如何建立完整的农旅产业链？</a:t>
            </a:r>
            <a:endParaRPr lang="zh-CN" altLang="en-US" b="1" dirty="0">
              <a:solidFill>
                <a:srgbClr val="C55A11"/>
              </a:solidFill>
              <a:latin typeface="楷体" panose="02010609060101010101" charset="-122"/>
              <a:ea typeface="楷体" panose="02010609060101010101" charset="-122"/>
              <a:sym typeface="微软雅黑" panose="020B0503020204020204" charset="-122"/>
            </a:endParaRPr>
          </a:p>
        </p:txBody>
      </p:sp>
      <p:cxnSp>
        <p:nvCxnSpPr>
          <p:cNvPr id="11" name="直接连接符 10"/>
          <p:cNvCxnSpPr/>
          <p:nvPr/>
        </p:nvCxnSpPr>
        <p:spPr>
          <a:xfrm>
            <a:off x="1347788" y="1559243"/>
            <a:ext cx="4429125" cy="0"/>
          </a:xfrm>
          <a:prstGeom prst="line">
            <a:avLst/>
          </a:prstGeom>
          <a:ln w="12700" cmpd="sng">
            <a:solidFill>
              <a:schemeClr val="accent1">
                <a:shade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1989" name="文本框 7"/>
          <p:cNvSpPr txBox="1"/>
          <p:nvPr/>
        </p:nvSpPr>
        <p:spPr>
          <a:xfrm>
            <a:off x="495300" y="2129156"/>
            <a:ext cx="5737225" cy="5513070"/>
          </a:xfrm>
          <a:prstGeom prst="rect">
            <a:avLst/>
          </a:prstGeom>
          <a:noFill/>
          <a:ln w="9525">
            <a:noFill/>
          </a:ln>
        </p:spPr>
        <p:txBody>
          <a:bodyPr anchor="t" anchorCtr="0">
            <a:spAutoFit/>
          </a:bodyPr>
          <a:p>
            <a:pPr algn="just">
              <a:lnSpc>
                <a:spcPct val="140000"/>
              </a:lnSpc>
            </a:pPr>
            <a:r>
              <a:rPr lang="en-US" altLang="zh-CN" b="1" dirty="0">
                <a:solidFill>
                  <a:srgbClr val="404040"/>
                </a:solidFill>
                <a:latin typeface="楷体" panose="02010609060101010101" charset="-122"/>
                <a:ea typeface="楷体" panose="02010609060101010101" charset="-122"/>
              </a:rPr>
              <a:t>  </a:t>
            </a:r>
            <a:r>
              <a:rPr lang="zh-CN" altLang="en-US" b="1" dirty="0">
                <a:solidFill>
                  <a:srgbClr val="404040"/>
                </a:solidFill>
                <a:latin typeface="楷体" panose="02010609060101010101" charset="-122"/>
                <a:ea typeface="楷体" panose="02010609060101010101" charset="-122"/>
              </a:rPr>
              <a:t>对</a:t>
            </a:r>
            <a:r>
              <a:rPr lang="en-US" altLang="zh-CN" b="1" dirty="0">
                <a:solidFill>
                  <a:srgbClr val="404040"/>
                </a:solidFill>
                <a:latin typeface="楷体" panose="02010609060101010101" charset="-122"/>
                <a:ea typeface="楷体" panose="02010609060101010101" charset="-122"/>
              </a:rPr>
              <a:t>MOKUMOKU</a:t>
            </a:r>
            <a:r>
              <a:rPr lang="zh-CN" altLang="en-US" b="1" dirty="0">
                <a:solidFill>
                  <a:srgbClr val="404040"/>
                </a:solidFill>
                <a:latin typeface="楷体" panose="02010609060101010101" charset="-122"/>
                <a:ea typeface="楷体" panose="02010609060101010101" charset="-122"/>
              </a:rPr>
              <a:t>农场的</a:t>
            </a:r>
            <a:r>
              <a:rPr lang="zh-CN" altLang="zh-CN" b="1" dirty="0">
                <a:solidFill>
                  <a:srgbClr val="404040"/>
                </a:solidFill>
                <a:latin typeface="楷体" panose="02010609060101010101" charset="-122"/>
                <a:ea typeface="楷体" panose="02010609060101010101" charset="-122"/>
              </a:rPr>
              <a:t>考察学习，深刻理解</a:t>
            </a:r>
            <a:r>
              <a:rPr lang="en-US" altLang="zh-CN" b="1" dirty="0">
                <a:solidFill>
                  <a:srgbClr val="404040"/>
                </a:solidFill>
                <a:latin typeface="楷体" panose="02010609060101010101" charset="-122"/>
                <a:ea typeface="楷体" panose="02010609060101010101" charset="-122"/>
              </a:rPr>
              <a:t>MOKUMOKU</a:t>
            </a:r>
            <a:r>
              <a:rPr lang="zh-CN" altLang="zh-CN" b="1" dirty="0">
                <a:solidFill>
                  <a:srgbClr val="404040"/>
                </a:solidFill>
                <a:latin typeface="楷体" panose="02010609060101010101" charset="-122"/>
                <a:ea typeface="楷体" panose="02010609060101010101" charset="-122"/>
              </a:rPr>
              <a:t>如何通过园区、连锁餐厅、产品三者之间的生态圈形成了一个闭环的商业模式。</a:t>
            </a:r>
            <a:endParaRPr lang="zh-CN" altLang="zh-CN" b="1" dirty="0">
              <a:solidFill>
                <a:srgbClr val="404040"/>
              </a:solidFill>
              <a:latin typeface="楷体" panose="02010609060101010101" charset="-122"/>
              <a:ea typeface="楷体" panose="02010609060101010101" charset="-122"/>
            </a:endParaRPr>
          </a:p>
          <a:p>
            <a:pPr algn="just">
              <a:lnSpc>
                <a:spcPct val="140000"/>
              </a:lnSpc>
            </a:pPr>
            <a:r>
              <a:rPr lang="zh-CN" altLang="zh-CN" b="1" dirty="0">
                <a:solidFill>
                  <a:srgbClr val="404040"/>
                </a:solidFill>
                <a:latin typeface="楷体" panose="02010609060101010101" charset="-122"/>
                <a:ea typeface="楷体" panose="02010609060101010101" charset="-122"/>
              </a:rPr>
              <a:t>  </a:t>
            </a:r>
            <a:r>
              <a:rPr lang="en-US" altLang="zh-CN" b="1" dirty="0">
                <a:solidFill>
                  <a:srgbClr val="404040"/>
                </a:solidFill>
                <a:latin typeface="楷体" panose="02010609060101010101" charset="-122"/>
                <a:ea typeface="楷体" panose="02010609060101010101" charset="-122"/>
              </a:rPr>
              <a:t>MOKUMOKU</a:t>
            </a:r>
            <a:r>
              <a:rPr lang="zh-CN" altLang="zh-CN" b="1" dirty="0">
                <a:solidFill>
                  <a:srgbClr val="404040"/>
                </a:solidFill>
                <a:latin typeface="楷体" panose="02010609060101010101" charset="-122"/>
                <a:ea typeface="楷体" panose="02010609060101010101" charset="-122"/>
              </a:rPr>
              <a:t>从成立到今年整整30年，在区域人口数量只有10 万人的城市，却做到了每年50 万观光客流量，年营业收入52 亿日元。该农场以亲子教育为出发点，以家庭为主要需求群体，由农户养猪的经营联合体发展而成；以“自然、农业、猪”为主题的农庄，强调亲近自然及家庭温馨，现已形成集生产、加工、销售、休闲观光农业、网络购物于一体的第六产业化最成功主题农场，形成一个循环的商业模式。</a:t>
            </a:r>
            <a:endParaRPr lang="zh-CN" altLang="zh-CN" b="1" dirty="0">
              <a:solidFill>
                <a:srgbClr val="404040"/>
              </a:solidFill>
              <a:latin typeface="楷体" panose="02010609060101010101" charset="-122"/>
              <a:ea typeface="楷体" panose="02010609060101010101" charset="-122"/>
            </a:endParaRPr>
          </a:p>
          <a:p>
            <a:pPr algn="just">
              <a:lnSpc>
                <a:spcPct val="140000"/>
              </a:lnSpc>
            </a:pPr>
            <a:endParaRPr lang="zh-CN" altLang="zh-CN" b="1" dirty="0">
              <a:solidFill>
                <a:srgbClr val="404040"/>
              </a:solidFill>
              <a:latin typeface="楷体" panose="02010609060101010101" charset="-122"/>
              <a:ea typeface="楷体" panose="02010609060101010101" charset="-122"/>
            </a:endParaRPr>
          </a:p>
          <a:p>
            <a:pPr algn="just">
              <a:lnSpc>
                <a:spcPct val="140000"/>
              </a:lnSpc>
            </a:pPr>
            <a:r>
              <a:rPr lang="zh-CN" altLang="zh-CN" b="1" dirty="0">
                <a:solidFill>
                  <a:srgbClr val="0070C0"/>
                </a:solidFill>
                <a:latin typeface="楷体" panose="02010609060101010101" charset="-122"/>
                <a:ea typeface="楷体" panose="02010609060101010101" charset="-122"/>
              </a:rPr>
              <a:t>学习点：园区＋餐饮＋产业的商业模式；农园的功能区布局；创新亲子体验和场景设计；先进的会员共享机制</a:t>
            </a:r>
            <a:endParaRPr lang="zh-CN" altLang="zh-CN" b="1" dirty="0">
              <a:solidFill>
                <a:srgbClr val="0070C0"/>
              </a:solidFill>
              <a:latin typeface="楷体" panose="02010609060101010101" charset="-122"/>
              <a:ea typeface="楷体" panose="02010609060101010101" charset="-122"/>
            </a:endParaRPr>
          </a:p>
        </p:txBody>
      </p:sp>
      <p:pic>
        <p:nvPicPr>
          <p:cNvPr id="41990" name="图片 8" descr="微信图片_20180911135809"/>
          <p:cNvPicPr>
            <a:picLocks noChangeAspect="1"/>
          </p:cNvPicPr>
          <p:nvPr/>
        </p:nvPicPr>
        <p:blipFill>
          <a:blip r:embed="rId1"/>
          <a:stretch>
            <a:fillRect/>
          </a:stretch>
        </p:blipFill>
        <p:spPr>
          <a:xfrm>
            <a:off x="228600" y="7774306"/>
            <a:ext cx="6270625" cy="1652587"/>
          </a:xfrm>
          <a:prstGeom prst="rect">
            <a:avLst/>
          </a:prstGeom>
          <a:noFill/>
          <a:ln w="9525">
            <a:noFill/>
          </a:ln>
        </p:spPr>
      </p:pic>
      <p:pic>
        <p:nvPicPr>
          <p:cNvPr id="41991" name="图片 15"/>
          <p:cNvPicPr>
            <a:picLocks noChangeAspect="1"/>
          </p:cNvPicPr>
          <p:nvPr/>
        </p:nvPicPr>
        <p:blipFill>
          <a:blip r:embed="rId2"/>
          <a:stretch>
            <a:fillRect/>
          </a:stretch>
        </p:blipFill>
        <p:spPr>
          <a:xfrm>
            <a:off x="555625" y="9831706"/>
            <a:ext cx="2749550" cy="1671637"/>
          </a:xfrm>
          <a:prstGeom prst="rect">
            <a:avLst/>
          </a:prstGeom>
          <a:noFill/>
          <a:ln w="9525">
            <a:noFill/>
          </a:ln>
        </p:spPr>
      </p:pic>
      <p:pic>
        <p:nvPicPr>
          <p:cNvPr id="41992" name="图片 16"/>
          <p:cNvPicPr>
            <a:picLocks noChangeAspect="1"/>
          </p:cNvPicPr>
          <p:nvPr/>
        </p:nvPicPr>
        <p:blipFill>
          <a:blip r:embed="rId3"/>
          <a:stretch>
            <a:fillRect/>
          </a:stretch>
        </p:blipFill>
        <p:spPr>
          <a:xfrm>
            <a:off x="3549650" y="9831706"/>
            <a:ext cx="2619375" cy="1671637"/>
          </a:xfrm>
          <a:prstGeom prst="rect">
            <a:avLst/>
          </a:prstGeom>
          <a:noFill/>
          <a:ln w="9525">
            <a:noFill/>
          </a:ln>
        </p:spPr>
      </p:pic>
      <p:sp>
        <p:nvSpPr>
          <p:cNvPr id="3" name="矩形 2"/>
          <p:cNvSpPr/>
          <p:nvPr>
            <p:custDataLst>
              <p:tags r:id="rId4"/>
            </p:custDataLst>
          </p:nvPr>
        </p:nvSpPr>
        <p:spPr>
          <a:xfrm>
            <a:off x="354330" y="382905"/>
            <a:ext cx="93980" cy="6477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p>
            <a:pPr algn="ctr"/>
            <a:endParaRPr lang="zh-CN" altLang="en-US"/>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文本框 9"/>
          <p:cNvSpPr txBox="1"/>
          <p:nvPr/>
        </p:nvSpPr>
        <p:spPr>
          <a:xfrm>
            <a:off x="295275" y="1393825"/>
            <a:ext cx="6321425" cy="1753235"/>
          </a:xfrm>
          <a:prstGeom prst="rect">
            <a:avLst/>
          </a:prstGeom>
          <a:noFill/>
        </p:spPr>
        <p:txBody>
          <a:bodyPr wrap="square" rtlCol="0">
            <a:spAutoFit/>
          </a:bodyPr>
          <a:p>
            <a:pPr indent="0" algn="just" fontAlgn="auto">
              <a:lnSpc>
                <a:spcPct val="150000"/>
              </a:lnSpc>
            </a:pPr>
            <a:r>
              <a:rPr lang="zh-CN" altLang="en-US" b="1">
                <a:solidFill>
                  <a:srgbClr val="FF0000"/>
                </a:solidFill>
                <a:latin typeface="楷体" panose="02010609060101010101" charset="-122"/>
                <a:ea typeface="楷体" panose="02010609060101010101" charset="-122"/>
                <a:cs typeface="楷体" panose="02010609060101010101" charset="-122"/>
                <a:sym typeface="+mn-ea"/>
              </a:rPr>
              <a:t>阿倍野海阔天空大厦（阿倍野HARUKAS）于2014年3月竣工，高达300公尺，是日本最高的摩天大楼。“HARUKAS”来自古日语，有着“使人心情愉悦”的意思，希望每位登顶展望台的游客能够在顶楼感受眺望晴空万里美景带来的身心愉悦。</a:t>
            </a:r>
            <a:endParaRPr lang="zh-CN" altLang="en-US" b="1">
              <a:solidFill>
                <a:srgbClr val="FF0000"/>
              </a:solidFill>
              <a:latin typeface="楷体" panose="02010609060101010101" charset="-122"/>
              <a:ea typeface="楷体" panose="02010609060101010101" charset="-122"/>
              <a:cs typeface="楷体" panose="02010609060101010101" charset="-122"/>
              <a:sym typeface="+mn-ea"/>
            </a:endParaRPr>
          </a:p>
        </p:txBody>
      </p:sp>
      <p:sp>
        <p:nvSpPr>
          <p:cNvPr id="11" name="文本框 10"/>
          <p:cNvSpPr txBox="1"/>
          <p:nvPr/>
        </p:nvSpPr>
        <p:spPr>
          <a:xfrm>
            <a:off x="295275" y="7009765"/>
            <a:ext cx="6562725" cy="2545715"/>
          </a:xfrm>
          <a:prstGeom prst="rect">
            <a:avLst/>
          </a:prstGeom>
          <a:noFill/>
        </p:spPr>
        <p:txBody>
          <a:bodyPr wrap="square" rtlCol="0">
            <a:spAutoFit/>
          </a:bodyPr>
          <a:p>
            <a:pPr algn="just">
              <a:lnSpc>
                <a:spcPct val="190000"/>
              </a:lnSpc>
            </a:pPr>
            <a:r>
              <a:rPr lang="en-US" altLang="zh-CN" sz="1400" b="1">
                <a:latin typeface="楷体" panose="02010609060101010101" charset="-122"/>
                <a:ea typeface="楷体" panose="02010609060101010101" charset="-122"/>
                <a:cs typeface="楷体" panose="02010609060101010101" charset="-122"/>
                <a:sym typeface="+mn-ea"/>
              </a:rPr>
              <a:t> </a:t>
            </a:r>
            <a:r>
              <a:rPr sz="1400" b="1">
                <a:latin typeface="楷体" panose="02010609060101010101" charset="-122"/>
                <a:ea typeface="楷体" panose="02010609060101010101" charset="-122"/>
                <a:cs typeface="楷体" panose="02010609060101010101" charset="-122"/>
                <a:sym typeface="+mn-ea"/>
              </a:rPr>
              <a:t>这座高耸建筑物外观设计成三个不同大小的长方体构成，再用玻璃包覆而成。大楼内部分为三大部分，低楼层是「阿倍野HARUKAS近铁百货」、中段则做为办公设施使用、最上层则是大阪万豪都饭店与阿倍野HARUKAS300展望台。最上层的60楼的「天望回廊」是一个东西南北360度都是由玻璃打造成的室内走廊。不仅能在室内从空中欣赏大阪的景色，让人能体验在都市空中漫步的感觉。在白天、傍晚、夜晚都可以看到大阪都市的不同面向。</a:t>
            </a:r>
            <a:endParaRPr sz="1400" b="1">
              <a:latin typeface="楷体" panose="02010609060101010101" charset="-122"/>
              <a:ea typeface="楷体" panose="02010609060101010101" charset="-122"/>
              <a:cs typeface="楷体" panose="02010609060101010101" charset="-122"/>
              <a:sym typeface="+mn-ea"/>
            </a:endParaRPr>
          </a:p>
        </p:txBody>
      </p:sp>
      <p:sp>
        <p:nvSpPr>
          <p:cNvPr id="2" name="矩形 1"/>
          <p:cNvSpPr/>
          <p:nvPr/>
        </p:nvSpPr>
        <p:spPr>
          <a:xfrm>
            <a:off x="352425" y="574675"/>
            <a:ext cx="95885" cy="6477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p>
            <a:pPr algn="ctr"/>
            <a:endParaRPr lang="zh-CN" altLang="en-US"/>
          </a:p>
        </p:txBody>
      </p:sp>
      <p:sp>
        <p:nvSpPr>
          <p:cNvPr id="8" name="文本框 7"/>
          <p:cNvSpPr txBox="1"/>
          <p:nvPr/>
        </p:nvSpPr>
        <p:spPr>
          <a:xfrm>
            <a:off x="552450" y="574675"/>
            <a:ext cx="1217930" cy="368300"/>
          </a:xfrm>
          <a:prstGeom prst="rect">
            <a:avLst/>
          </a:prstGeom>
          <a:noFill/>
        </p:spPr>
        <p:txBody>
          <a:bodyPr wrap="none" rtlCol="0">
            <a:spAutoFit/>
          </a:bodyPr>
          <a:p>
            <a:pPr algn="l"/>
            <a:r>
              <a:rPr lang="zh-CN" altLang="en-US" b="1">
                <a:latin typeface="楷体" panose="02010609060101010101" charset="-122"/>
                <a:ea typeface="楷体" panose="02010609060101010101" charset="-122"/>
                <a:cs typeface="楷体" panose="02010609060101010101" charset="-122"/>
                <a:sym typeface="+mn-ea"/>
              </a:rPr>
              <a:t>行程亮点 </a:t>
            </a:r>
            <a:endParaRPr lang="zh-CN" altLang="en-US" b="1">
              <a:latin typeface="楷体" panose="02010609060101010101" charset="-122"/>
              <a:ea typeface="楷体" panose="02010609060101010101" charset="-122"/>
              <a:cs typeface="楷体" panose="02010609060101010101" charset="-122"/>
              <a:sym typeface="+mn-ea"/>
            </a:endParaRPr>
          </a:p>
        </p:txBody>
      </p:sp>
      <p:sp>
        <p:nvSpPr>
          <p:cNvPr id="3" name="文本框 2"/>
          <p:cNvSpPr txBox="1"/>
          <p:nvPr/>
        </p:nvSpPr>
        <p:spPr>
          <a:xfrm>
            <a:off x="552450" y="942975"/>
            <a:ext cx="2711450" cy="450850"/>
          </a:xfrm>
          <a:prstGeom prst="rect">
            <a:avLst/>
          </a:prstGeom>
          <a:noFill/>
        </p:spPr>
        <p:txBody>
          <a:bodyPr wrap="none" rtlCol="0">
            <a:spAutoFit/>
          </a:bodyPr>
          <a:p>
            <a:pPr algn="l">
              <a:lnSpc>
                <a:spcPct val="130000"/>
              </a:lnSpc>
            </a:pPr>
            <a:r>
              <a:rPr lang="zh-CN" altLang="en-US" b="1">
                <a:solidFill>
                  <a:srgbClr val="0070C0"/>
                </a:solidFill>
                <a:latin typeface="楷体" panose="02010609060101010101" charset="-122"/>
                <a:ea typeface="楷体" panose="02010609060101010101" charset="-122"/>
                <a:cs typeface="楷体" panose="02010609060101010101" charset="-122"/>
                <a:sym typeface="+mn-ea"/>
              </a:rPr>
              <a:t>大阪阿倍野海阔天空大厦</a:t>
            </a:r>
            <a:endParaRPr lang="zh-CN" altLang="en-US" b="1">
              <a:solidFill>
                <a:srgbClr val="0070C0"/>
              </a:solidFill>
              <a:latin typeface="楷体" panose="02010609060101010101" charset="-122"/>
              <a:ea typeface="楷体" panose="02010609060101010101" charset="-122"/>
              <a:cs typeface="楷体" panose="02010609060101010101" charset="-122"/>
              <a:sym typeface="+mn-ea"/>
            </a:endParaRPr>
          </a:p>
        </p:txBody>
      </p:sp>
      <p:pic>
        <p:nvPicPr>
          <p:cNvPr id="4" name="图片 3"/>
          <p:cNvPicPr>
            <a:picLocks noChangeAspect="1"/>
          </p:cNvPicPr>
          <p:nvPr>
            <p:custDataLst>
              <p:tags r:id="rId1"/>
            </p:custDataLst>
          </p:nvPr>
        </p:nvPicPr>
        <p:blipFill>
          <a:blip r:embed="rId2"/>
          <a:stretch>
            <a:fillRect/>
          </a:stretch>
        </p:blipFill>
        <p:spPr>
          <a:xfrm>
            <a:off x="295275" y="3274695"/>
            <a:ext cx="6140450" cy="3472180"/>
          </a:xfrm>
          <a:prstGeom prst="rect">
            <a:avLst/>
          </a:prstGeom>
        </p:spPr>
      </p:pic>
      <p:pic>
        <p:nvPicPr>
          <p:cNvPr id="14" name="图片 13"/>
          <p:cNvPicPr>
            <a:picLocks noChangeAspect="1"/>
          </p:cNvPicPr>
          <p:nvPr>
            <p:custDataLst>
              <p:tags r:id="rId3"/>
            </p:custDataLst>
          </p:nvPr>
        </p:nvPicPr>
        <p:blipFill>
          <a:blip r:embed="rId4"/>
          <a:stretch>
            <a:fillRect/>
          </a:stretch>
        </p:blipFill>
        <p:spPr>
          <a:xfrm>
            <a:off x="295275" y="9837420"/>
            <a:ext cx="3131185" cy="1780540"/>
          </a:xfrm>
          <a:prstGeom prst="rect">
            <a:avLst/>
          </a:prstGeom>
        </p:spPr>
      </p:pic>
      <p:pic>
        <p:nvPicPr>
          <p:cNvPr id="15" name="图片 14"/>
          <p:cNvPicPr>
            <a:picLocks noChangeAspect="1"/>
          </p:cNvPicPr>
          <p:nvPr>
            <p:custDataLst>
              <p:tags r:id="rId5"/>
            </p:custDataLst>
          </p:nvPr>
        </p:nvPicPr>
        <p:blipFill>
          <a:blip r:embed="rId6"/>
          <a:stretch>
            <a:fillRect/>
          </a:stretch>
        </p:blipFill>
        <p:spPr>
          <a:xfrm>
            <a:off x="3602990" y="9817735"/>
            <a:ext cx="3135630" cy="180022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4033" name="文本框 3"/>
          <p:cNvSpPr txBox="1"/>
          <p:nvPr/>
        </p:nvSpPr>
        <p:spPr>
          <a:xfrm>
            <a:off x="495300" y="498793"/>
            <a:ext cx="1407160" cy="460375"/>
          </a:xfrm>
          <a:prstGeom prst="rect">
            <a:avLst/>
          </a:prstGeom>
          <a:noFill/>
          <a:ln w="9525">
            <a:noFill/>
          </a:ln>
        </p:spPr>
        <p:txBody>
          <a:bodyPr wrap="none" anchor="t" anchorCtr="0">
            <a:spAutoFit/>
          </a:bodyPr>
          <a:p>
            <a:r>
              <a:rPr lang="zh-CN" altLang="en-US" sz="2400" b="1" dirty="0">
                <a:latin typeface="楷体" panose="02010609060101010101" charset="-122"/>
                <a:ea typeface="楷体" panose="02010609060101010101" charset="-122"/>
              </a:rPr>
              <a:t>行程亮点</a:t>
            </a:r>
            <a:endParaRPr lang="zh-CN" altLang="en-US" sz="2400" b="1" dirty="0">
              <a:latin typeface="楷体" panose="02010609060101010101" charset="-122"/>
              <a:ea typeface="楷体" panose="02010609060101010101" charset="-122"/>
            </a:endParaRPr>
          </a:p>
        </p:txBody>
      </p:sp>
      <p:sp>
        <p:nvSpPr>
          <p:cNvPr id="44034" name="文本框 4"/>
          <p:cNvSpPr txBox="1"/>
          <p:nvPr/>
        </p:nvSpPr>
        <p:spPr>
          <a:xfrm>
            <a:off x="718027" y="1092518"/>
            <a:ext cx="5293360" cy="398780"/>
          </a:xfrm>
          <a:prstGeom prst="rect">
            <a:avLst/>
          </a:prstGeom>
          <a:noFill/>
          <a:ln w="9525">
            <a:noFill/>
          </a:ln>
        </p:spPr>
        <p:txBody>
          <a:bodyPr wrap="none" anchor="t" anchorCtr="0">
            <a:spAutoFit/>
            <a:scene3d>
              <a:camera prst="orthographicFront"/>
              <a:lightRig rig="threePt" dir="t"/>
            </a:scene3d>
          </a:bodyPr>
          <a:p>
            <a:pPr algn="ctr"/>
            <a:r>
              <a:rPr lang="zh-CN" altLang="zh-CN" sz="2000" b="1" dirty="0">
                <a:solidFill>
                  <a:schemeClr val="accent1"/>
                </a:solidFill>
                <a:effectLst>
                  <a:outerShdw blurRad="38100" dist="25400" dir="5400000" algn="ctr" rotWithShape="0">
                    <a:srgbClr val="6E747A">
                      <a:alpha val="43000"/>
                    </a:srgbClr>
                  </a:outerShdw>
                </a:effectLst>
                <a:latin typeface="楷体" panose="02010609060101010101" charset="-122"/>
                <a:ea typeface="楷体" panose="02010609060101010101" charset="-122"/>
              </a:rPr>
              <a:t>阿倍野HARUKAS</a:t>
            </a:r>
            <a:r>
              <a:rPr lang="zh-CN" altLang="zh-CN" sz="2000" b="1" dirty="0">
                <a:solidFill>
                  <a:schemeClr val="accent1"/>
                </a:solidFill>
                <a:effectLst>
                  <a:outerShdw blurRad="38100" dist="25400" dir="5400000" algn="ctr" rotWithShape="0">
                    <a:srgbClr val="6E747A">
                      <a:alpha val="43000"/>
                    </a:srgbClr>
                  </a:outerShdw>
                </a:effectLst>
                <a:latin typeface="楷体" panose="02010609060101010101" charset="-122"/>
                <a:ea typeface="楷体" panose="02010609060101010101" charset="-122"/>
                <a:sym typeface="微软雅黑" panose="020B0503020204020204" charset="-122"/>
              </a:rPr>
              <a:t> ——太阳公公的笑容有机餐厅</a:t>
            </a:r>
            <a:endParaRPr lang="zh-CN" altLang="zh-CN" sz="2000" b="1" dirty="0">
              <a:solidFill>
                <a:schemeClr val="accent1"/>
              </a:solidFill>
              <a:effectLst>
                <a:outerShdw blurRad="38100" dist="25400" dir="5400000" algn="ctr" rotWithShape="0">
                  <a:srgbClr val="6E747A">
                    <a:alpha val="43000"/>
                  </a:srgbClr>
                </a:outerShdw>
              </a:effectLst>
              <a:latin typeface="楷体" panose="02010609060101010101" charset="-122"/>
              <a:ea typeface="楷体" panose="02010609060101010101" charset="-122"/>
              <a:sym typeface="微软雅黑" panose="020B0503020204020204" charset="-122"/>
            </a:endParaRPr>
          </a:p>
        </p:txBody>
      </p:sp>
      <p:sp>
        <p:nvSpPr>
          <p:cNvPr id="44035" name="文本框 5"/>
          <p:cNvSpPr txBox="1"/>
          <p:nvPr/>
        </p:nvSpPr>
        <p:spPr>
          <a:xfrm>
            <a:off x="876300" y="1797368"/>
            <a:ext cx="5241290" cy="368300"/>
          </a:xfrm>
          <a:prstGeom prst="rect">
            <a:avLst/>
          </a:prstGeom>
          <a:noFill/>
          <a:ln w="9525">
            <a:noFill/>
          </a:ln>
        </p:spPr>
        <p:txBody>
          <a:bodyPr wrap="none" anchor="t" anchorCtr="0">
            <a:spAutoFit/>
          </a:bodyPr>
          <a:p>
            <a:r>
              <a:rPr lang="zh-CN" altLang="en-US" b="1" dirty="0">
                <a:solidFill>
                  <a:srgbClr val="C55A11"/>
                </a:solidFill>
                <a:latin typeface="楷体" panose="02010609060101010101" charset="-122"/>
                <a:ea typeface="楷体" panose="02010609060101010101" charset="-122"/>
                <a:sym typeface="微软雅黑" panose="020B0503020204020204" charset="-122"/>
              </a:rPr>
              <a:t>从生态农庄到田园餐厅</a:t>
            </a:r>
            <a:r>
              <a:rPr lang="en-US" altLang="zh-CN" b="1" dirty="0">
                <a:solidFill>
                  <a:srgbClr val="C55A11"/>
                </a:solidFill>
                <a:latin typeface="楷体" panose="02010609060101010101" charset="-122"/>
                <a:ea typeface="楷体" panose="02010609060101010101" charset="-122"/>
                <a:sym typeface="微软雅黑" panose="020B0503020204020204" charset="-122"/>
              </a:rPr>
              <a:t>--</a:t>
            </a:r>
            <a:r>
              <a:rPr lang="zh-CN" altLang="en-US" b="1" dirty="0">
                <a:solidFill>
                  <a:srgbClr val="C55A11"/>
                </a:solidFill>
                <a:latin typeface="楷体" panose="02010609060101010101" charset="-122"/>
                <a:ea typeface="楷体" panose="02010609060101010101" charset="-122"/>
                <a:sym typeface="微软雅黑" panose="020B0503020204020204" charset="-122"/>
              </a:rPr>
              <a:t>农场直营餐厅的运营模式</a:t>
            </a:r>
            <a:endParaRPr lang="zh-CN" altLang="en-US" b="1" dirty="0">
              <a:solidFill>
                <a:srgbClr val="C55A11"/>
              </a:solidFill>
              <a:latin typeface="楷体" panose="02010609060101010101" charset="-122"/>
              <a:ea typeface="楷体" panose="02010609060101010101" charset="-122"/>
              <a:sym typeface="微软雅黑" panose="020B0503020204020204" charset="-122"/>
            </a:endParaRPr>
          </a:p>
        </p:txBody>
      </p:sp>
      <p:cxnSp>
        <p:nvCxnSpPr>
          <p:cNvPr id="11" name="直接连接符 10"/>
          <p:cNvCxnSpPr/>
          <p:nvPr/>
        </p:nvCxnSpPr>
        <p:spPr>
          <a:xfrm>
            <a:off x="1203325" y="1490981"/>
            <a:ext cx="4429125" cy="0"/>
          </a:xfrm>
          <a:prstGeom prst="line">
            <a:avLst/>
          </a:prstGeom>
          <a:ln w="12700" cmpd="sng">
            <a:solidFill>
              <a:schemeClr val="accent1">
                <a:shade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4037" name="文本框 7"/>
          <p:cNvSpPr txBox="1"/>
          <p:nvPr/>
        </p:nvSpPr>
        <p:spPr>
          <a:xfrm>
            <a:off x="549275" y="2473643"/>
            <a:ext cx="5737225" cy="4351655"/>
          </a:xfrm>
          <a:prstGeom prst="rect">
            <a:avLst/>
          </a:prstGeom>
          <a:noFill/>
          <a:ln w="9525">
            <a:noFill/>
          </a:ln>
        </p:spPr>
        <p:txBody>
          <a:bodyPr anchor="t" anchorCtr="0">
            <a:spAutoFit/>
          </a:bodyPr>
          <a:p>
            <a:pPr algn="just">
              <a:lnSpc>
                <a:spcPct val="140000"/>
              </a:lnSpc>
            </a:pPr>
            <a:r>
              <a:rPr lang="en-US" altLang="zh-CN" b="1" dirty="0">
                <a:solidFill>
                  <a:srgbClr val="404040"/>
                </a:solidFill>
                <a:latin typeface="楷体" panose="02010609060101010101" charset="-122"/>
                <a:ea typeface="楷体" panose="02010609060101010101" charset="-122"/>
              </a:rPr>
              <a:t>    MokuMoku</a:t>
            </a:r>
            <a:r>
              <a:rPr lang="zh-CN" altLang="en-US" b="1" dirty="0">
                <a:solidFill>
                  <a:srgbClr val="404040"/>
                </a:solidFill>
                <a:latin typeface="楷体" panose="02010609060101010101" charset="-122"/>
                <a:ea typeface="楷体" panose="02010609060101010101" charset="-122"/>
              </a:rPr>
              <a:t>农场的直营餐厅</a:t>
            </a:r>
            <a:r>
              <a:rPr lang="en-US" altLang="zh-CN" b="1" dirty="0">
                <a:solidFill>
                  <a:srgbClr val="404040"/>
                </a:solidFill>
                <a:latin typeface="楷体" panose="02010609060101010101" charset="-122"/>
                <a:ea typeface="楷体" panose="02010609060101010101" charset="-122"/>
              </a:rPr>
              <a:t>--</a:t>
            </a:r>
            <a:r>
              <a:rPr lang="zh-CN" altLang="en-US" b="1" dirty="0">
                <a:solidFill>
                  <a:srgbClr val="404040"/>
                </a:solidFill>
                <a:latin typeface="楷体" panose="02010609060101010101" charset="-122"/>
                <a:ea typeface="楷体" panose="02010609060101010101" charset="-122"/>
              </a:rPr>
              <a:t>太阳公公的笑容，位于</a:t>
            </a:r>
            <a:r>
              <a:rPr lang="zh-CN" altLang="zh-CN" b="1" dirty="0">
                <a:solidFill>
                  <a:srgbClr val="404040"/>
                </a:solidFill>
                <a:latin typeface="楷体" panose="02010609060101010101" charset="-122"/>
                <a:ea typeface="楷体" panose="02010609060101010101" charset="-122"/>
                <a:sym typeface="微软雅黑" panose="020B0503020204020204" charset="-122"/>
              </a:rPr>
              <a:t>日本大阪的著名建筑关西第一高楼</a:t>
            </a:r>
            <a:r>
              <a:rPr lang="zh-CN" altLang="zh-CN" b="1" dirty="0">
                <a:solidFill>
                  <a:srgbClr val="404040"/>
                </a:solidFill>
                <a:latin typeface="楷体" panose="02010609060101010101" charset="-122"/>
                <a:ea typeface="楷体" panose="02010609060101010101" charset="-122"/>
              </a:rPr>
              <a:t>阿倍野HARUKAS的</a:t>
            </a:r>
            <a:r>
              <a:rPr lang="en-US" altLang="zh-CN" b="1" dirty="0">
                <a:solidFill>
                  <a:srgbClr val="404040"/>
                </a:solidFill>
                <a:latin typeface="楷体" panose="02010609060101010101" charset="-122"/>
                <a:ea typeface="楷体" panose="02010609060101010101" charset="-122"/>
              </a:rPr>
              <a:t>13</a:t>
            </a:r>
            <a:r>
              <a:rPr lang="zh-CN" altLang="en-US" b="1" dirty="0">
                <a:solidFill>
                  <a:srgbClr val="404040"/>
                </a:solidFill>
                <a:latin typeface="楷体" panose="02010609060101010101" charset="-122"/>
                <a:ea typeface="楷体" panose="02010609060101010101" charset="-122"/>
              </a:rPr>
              <a:t>层</a:t>
            </a:r>
            <a:r>
              <a:rPr lang="en-US" altLang="zh-CN" b="1" dirty="0">
                <a:solidFill>
                  <a:srgbClr val="404040"/>
                </a:solidFill>
                <a:latin typeface="楷体" panose="02010609060101010101" charset="-122"/>
                <a:ea typeface="楷体" panose="02010609060101010101" charset="-122"/>
              </a:rPr>
              <a:t>---</a:t>
            </a:r>
            <a:r>
              <a:rPr lang="zh-CN" altLang="en-US" b="1" dirty="0">
                <a:solidFill>
                  <a:srgbClr val="404040"/>
                </a:solidFill>
                <a:latin typeface="楷体" panose="02010609060101010101" charset="-122"/>
                <a:ea typeface="楷体" panose="02010609060101010101" charset="-122"/>
              </a:rPr>
              <a:t>海阔天空美食街内。</a:t>
            </a:r>
            <a:endParaRPr lang="zh-CN" altLang="en-US" b="1" dirty="0">
              <a:solidFill>
                <a:srgbClr val="404040"/>
              </a:solidFill>
              <a:latin typeface="楷体" panose="02010609060101010101" charset="-122"/>
              <a:ea typeface="楷体" panose="02010609060101010101" charset="-122"/>
            </a:endParaRPr>
          </a:p>
          <a:p>
            <a:pPr algn="just">
              <a:lnSpc>
                <a:spcPct val="140000"/>
              </a:lnSpc>
            </a:pPr>
            <a:r>
              <a:rPr lang="zh-CN" altLang="en-US" b="1" dirty="0">
                <a:solidFill>
                  <a:srgbClr val="404040"/>
                </a:solidFill>
                <a:latin typeface="楷体" panose="02010609060101010101" charset="-122"/>
                <a:ea typeface="楷体" panose="02010609060101010101" charset="-122"/>
              </a:rPr>
              <a:t>    这是一家以</a:t>
            </a:r>
            <a:r>
              <a:rPr lang="en-US" altLang="zh-CN" b="1" dirty="0">
                <a:solidFill>
                  <a:srgbClr val="404040"/>
                </a:solidFill>
                <a:latin typeface="楷体" panose="02010609060101010101" charset="-122"/>
                <a:ea typeface="楷体" panose="02010609060101010101" charset="-122"/>
              </a:rPr>
              <a:t>“</a:t>
            </a:r>
            <a:r>
              <a:rPr lang="zh-CN" altLang="en-US" b="1" dirty="0">
                <a:solidFill>
                  <a:srgbClr val="404040"/>
                </a:solidFill>
                <a:latin typeface="楷体" panose="02010609060101010101" charset="-122"/>
                <a:ea typeface="楷体" panose="02010609060101010101" charset="-122"/>
              </a:rPr>
              <a:t>孩子是主角，全家都享受</a:t>
            </a:r>
            <a:r>
              <a:rPr lang="en-US" altLang="zh-CN" b="1" dirty="0">
                <a:solidFill>
                  <a:srgbClr val="404040"/>
                </a:solidFill>
                <a:latin typeface="楷体" panose="02010609060101010101" charset="-122"/>
                <a:ea typeface="楷体" panose="02010609060101010101" charset="-122"/>
              </a:rPr>
              <a:t>”</a:t>
            </a:r>
            <a:r>
              <a:rPr lang="zh-CN" altLang="en-US" b="1" dirty="0">
                <a:solidFill>
                  <a:srgbClr val="404040"/>
                </a:solidFill>
                <a:latin typeface="楷体" panose="02010609060101010101" charset="-122"/>
                <a:ea typeface="楷体" panose="02010609060101010101" charset="-122"/>
              </a:rPr>
              <a:t>为理念的自助餐厅，可以一边接受饮食教育，一边享受餐饮。</a:t>
            </a:r>
            <a:endParaRPr lang="zh-CN" altLang="en-US" b="1" dirty="0">
              <a:solidFill>
                <a:srgbClr val="404040"/>
              </a:solidFill>
              <a:latin typeface="楷体" panose="02010609060101010101" charset="-122"/>
              <a:ea typeface="楷体" panose="02010609060101010101" charset="-122"/>
            </a:endParaRPr>
          </a:p>
          <a:p>
            <a:pPr algn="just">
              <a:lnSpc>
                <a:spcPct val="140000"/>
              </a:lnSpc>
            </a:pPr>
            <a:r>
              <a:rPr lang="zh-CN" altLang="en-US" b="1" dirty="0">
                <a:solidFill>
                  <a:srgbClr val="404040"/>
                </a:solidFill>
                <a:latin typeface="楷体" panose="02010609060101010101" charset="-122"/>
                <a:ea typeface="楷体" panose="02010609060101010101" charset="-122"/>
              </a:rPr>
              <a:t>    餐厅不仅仅提供有机餐饮，还兼有农产品展示、亲子体验等功能。餐厅里的农产品展示区域，展示</a:t>
            </a:r>
            <a:r>
              <a:rPr lang="en-US" altLang="zh-CN" b="1" dirty="0">
                <a:solidFill>
                  <a:srgbClr val="404040"/>
                </a:solidFill>
                <a:latin typeface="楷体" panose="02010609060101010101" charset="-122"/>
                <a:ea typeface="楷体" panose="02010609060101010101" charset="-122"/>
              </a:rPr>
              <a:t>mokumoku</a:t>
            </a:r>
            <a:r>
              <a:rPr lang="zh-CN" altLang="en-US" b="1" dirty="0">
                <a:solidFill>
                  <a:srgbClr val="404040"/>
                </a:solidFill>
                <a:latin typeface="楷体" panose="02010609060101010101" charset="-122"/>
                <a:ea typeface="楷体" panose="02010609060101010101" charset="-122"/>
              </a:rPr>
              <a:t>农场中最新收获的生态农产品。</a:t>
            </a:r>
            <a:endParaRPr lang="zh-CN" altLang="en-US" b="1" dirty="0">
              <a:solidFill>
                <a:srgbClr val="404040"/>
              </a:solidFill>
              <a:latin typeface="楷体" panose="02010609060101010101" charset="-122"/>
              <a:ea typeface="楷体" panose="02010609060101010101" charset="-122"/>
            </a:endParaRPr>
          </a:p>
          <a:p>
            <a:pPr algn="just">
              <a:lnSpc>
                <a:spcPct val="140000"/>
              </a:lnSpc>
            </a:pPr>
            <a:endParaRPr lang="zh-CN" altLang="zh-CN" b="1" dirty="0">
              <a:solidFill>
                <a:srgbClr val="404040"/>
              </a:solidFill>
              <a:latin typeface="楷体" panose="02010609060101010101" charset="-122"/>
              <a:ea typeface="楷体" panose="02010609060101010101" charset="-122"/>
            </a:endParaRPr>
          </a:p>
          <a:p>
            <a:pPr algn="just">
              <a:lnSpc>
                <a:spcPct val="140000"/>
              </a:lnSpc>
            </a:pPr>
            <a:r>
              <a:rPr lang="zh-CN" altLang="zh-CN" b="1" dirty="0">
                <a:solidFill>
                  <a:srgbClr val="0070C0"/>
                </a:solidFill>
                <a:latin typeface="楷体" panose="02010609060101010101" charset="-122"/>
                <a:ea typeface="楷体" panose="02010609060101010101" charset="-122"/>
              </a:rPr>
              <a:t>学习点：学习文创农业餐厅的精髓，如何将生态农场的生产者和有机餐饮消费者紧密结合并相互连接。</a:t>
            </a:r>
            <a:endParaRPr lang="zh-CN" altLang="zh-CN" b="1" dirty="0">
              <a:solidFill>
                <a:srgbClr val="0070C0"/>
              </a:solidFill>
              <a:latin typeface="楷体" panose="02010609060101010101" charset="-122"/>
              <a:ea typeface="楷体" panose="02010609060101010101" charset="-122"/>
            </a:endParaRPr>
          </a:p>
        </p:txBody>
      </p:sp>
      <p:grpSp>
        <p:nvGrpSpPr>
          <p:cNvPr id="44038" name="组合 24"/>
          <p:cNvGrpSpPr/>
          <p:nvPr/>
        </p:nvGrpSpPr>
        <p:grpSpPr>
          <a:xfrm>
            <a:off x="363538" y="7525068"/>
            <a:ext cx="6107112" cy="3671888"/>
            <a:chOff x="552" y="10566"/>
            <a:chExt cx="9618" cy="5784"/>
          </a:xfrm>
        </p:grpSpPr>
        <p:grpSp>
          <p:nvGrpSpPr>
            <p:cNvPr id="44039" name="组合 22"/>
            <p:cNvGrpSpPr/>
            <p:nvPr/>
          </p:nvGrpSpPr>
          <p:grpSpPr>
            <a:xfrm>
              <a:off x="552" y="10566"/>
              <a:ext cx="9619" cy="5785"/>
              <a:chOff x="552" y="11066"/>
              <a:chExt cx="9619" cy="5785"/>
            </a:xfrm>
          </p:grpSpPr>
          <p:pic>
            <p:nvPicPr>
              <p:cNvPr id="44040" name="图片 13"/>
              <p:cNvPicPr>
                <a:picLocks noChangeAspect="1"/>
              </p:cNvPicPr>
              <p:nvPr/>
            </p:nvPicPr>
            <p:blipFill>
              <a:blip r:embed="rId1"/>
              <a:stretch>
                <a:fillRect/>
              </a:stretch>
            </p:blipFill>
            <p:spPr>
              <a:xfrm>
                <a:off x="3052" y="11066"/>
                <a:ext cx="2294" cy="2808"/>
              </a:xfrm>
              <a:prstGeom prst="rect">
                <a:avLst/>
              </a:prstGeom>
              <a:noFill/>
              <a:ln w="9525">
                <a:noFill/>
              </a:ln>
            </p:spPr>
          </p:pic>
          <p:pic>
            <p:nvPicPr>
              <p:cNvPr id="44041" name="图片 15"/>
              <p:cNvPicPr>
                <a:picLocks noChangeAspect="1"/>
              </p:cNvPicPr>
              <p:nvPr/>
            </p:nvPicPr>
            <p:blipFill>
              <a:blip r:embed="rId2"/>
              <a:stretch>
                <a:fillRect/>
              </a:stretch>
            </p:blipFill>
            <p:spPr>
              <a:xfrm>
                <a:off x="8005" y="11066"/>
                <a:ext cx="2096" cy="2808"/>
              </a:xfrm>
              <a:prstGeom prst="rect">
                <a:avLst/>
              </a:prstGeom>
              <a:noFill/>
              <a:ln w="9525">
                <a:noFill/>
              </a:ln>
            </p:spPr>
          </p:pic>
          <p:pic>
            <p:nvPicPr>
              <p:cNvPr id="44042" name="图片 17"/>
              <p:cNvPicPr>
                <a:picLocks noChangeAspect="1"/>
              </p:cNvPicPr>
              <p:nvPr/>
            </p:nvPicPr>
            <p:blipFill>
              <a:blip r:embed="rId3"/>
              <a:stretch>
                <a:fillRect/>
              </a:stretch>
            </p:blipFill>
            <p:spPr>
              <a:xfrm>
                <a:off x="5560" y="11066"/>
                <a:ext cx="2251" cy="2808"/>
              </a:xfrm>
              <a:prstGeom prst="rect">
                <a:avLst/>
              </a:prstGeom>
              <a:noFill/>
              <a:ln w="9525">
                <a:noFill/>
              </a:ln>
            </p:spPr>
          </p:pic>
          <p:pic>
            <p:nvPicPr>
              <p:cNvPr id="44043" name="图片 20"/>
              <p:cNvPicPr>
                <a:picLocks noChangeAspect="1"/>
              </p:cNvPicPr>
              <p:nvPr/>
            </p:nvPicPr>
            <p:blipFill>
              <a:blip r:embed="rId4"/>
              <a:stretch>
                <a:fillRect/>
              </a:stretch>
            </p:blipFill>
            <p:spPr>
              <a:xfrm>
                <a:off x="552" y="14157"/>
                <a:ext cx="4793" cy="2694"/>
              </a:xfrm>
              <a:prstGeom prst="rect">
                <a:avLst/>
              </a:prstGeom>
              <a:noFill/>
              <a:ln w="9525">
                <a:noFill/>
              </a:ln>
            </p:spPr>
          </p:pic>
          <p:pic>
            <p:nvPicPr>
              <p:cNvPr id="44044" name="图片 21"/>
              <p:cNvPicPr>
                <a:picLocks noChangeAspect="1"/>
              </p:cNvPicPr>
              <p:nvPr/>
            </p:nvPicPr>
            <p:blipFill>
              <a:blip r:embed="rId5"/>
              <a:stretch>
                <a:fillRect/>
              </a:stretch>
            </p:blipFill>
            <p:spPr>
              <a:xfrm>
                <a:off x="5560" y="14157"/>
                <a:ext cx="4611" cy="2691"/>
              </a:xfrm>
              <a:prstGeom prst="rect">
                <a:avLst/>
              </a:prstGeom>
              <a:noFill/>
              <a:ln w="9525">
                <a:noFill/>
              </a:ln>
            </p:spPr>
          </p:pic>
        </p:grpSp>
        <p:pic>
          <p:nvPicPr>
            <p:cNvPr id="44045" name="图片 23"/>
            <p:cNvPicPr>
              <a:picLocks noChangeAspect="1"/>
            </p:cNvPicPr>
            <p:nvPr/>
          </p:nvPicPr>
          <p:blipFill>
            <a:blip r:embed="rId6"/>
            <a:stretch>
              <a:fillRect/>
            </a:stretch>
          </p:blipFill>
          <p:spPr>
            <a:xfrm>
              <a:off x="652" y="10566"/>
              <a:ext cx="2190" cy="2808"/>
            </a:xfrm>
            <a:prstGeom prst="rect">
              <a:avLst/>
            </a:prstGeom>
            <a:noFill/>
            <a:ln w="9525">
              <a:noFill/>
            </a:ln>
          </p:spPr>
        </p:pic>
      </p:grpSp>
      <p:sp>
        <p:nvSpPr>
          <p:cNvPr id="3" name="矩形 2"/>
          <p:cNvSpPr/>
          <p:nvPr>
            <p:custDataLst>
              <p:tags r:id="rId7"/>
            </p:custDataLst>
          </p:nvPr>
        </p:nvSpPr>
        <p:spPr>
          <a:xfrm>
            <a:off x="354330" y="382905"/>
            <a:ext cx="93980" cy="6477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p>
            <a:pPr algn="ctr"/>
            <a:endParaRPr lang="zh-CN" altLang="en-US"/>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文本框 9"/>
          <p:cNvSpPr txBox="1"/>
          <p:nvPr/>
        </p:nvSpPr>
        <p:spPr>
          <a:xfrm>
            <a:off x="3086100" y="5414645"/>
            <a:ext cx="3436620" cy="2811145"/>
          </a:xfrm>
          <a:prstGeom prst="rect">
            <a:avLst/>
          </a:prstGeom>
          <a:noFill/>
        </p:spPr>
        <p:txBody>
          <a:bodyPr wrap="square" rtlCol="0">
            <a:noAutofit/>
            <a:scene3d>
              <a:camera prst="orthographicFront"/>
              <a:lightRig rig="threePt" dir="t"/>
            </a:scene3d>
          </a:bodyPr>
          <a:p>
            <a:pPr indent="0" algn="just" fontAlgn="auto">
              <a:lnSpc>
                <a:spcPct val="150000"/>
              </a:lnSpc>
            </a:pPr>
            <a:r>
              <a:rPr lang="en-US" altLang="zh-CN" sz="1600" b="1">
                <a:solidFill>
                  <a:schemeClr val="accent1"/>
                </a:solidFill>
                <a:effectLst>
                  <a:outerShdw blurRad="38100" dist="25400" dir="5400000" algn="ctr" rotWithShape="0">
                    <a:srgbClr val="6E747A">
                      <a:alpha val="43000"/>
                    </a:srgbClr>
                  </a:outerShdw>
                </a:effectLst>
                <a:latin typeface="楷体" panose="02010609060101010101" charset="-122"/>
                <a:ea typeface="楷体" panose="02010609060101010101" charset="-122"/>
                <a:cs typeface="楷体" panose="02010609060101010101" charset="-122"/>
                <a:sym typeface="+mn-ea"/>
              </a:rPr>
              <a:t>“</a:t>
            </a:r>
            <a:r>
              <a:rPr lang="zh-CN" altLang="en-US" sz="1600" b="1">
                <a:solidFill>
                  <a:schemeClr val="accent1"/>
                </a:solidFill>
                <a:effectLst>
                  <a:outerShdw blurRad="38100" dist="25400" dir="5400000" algn="ctr" rotWithShape="0">
                    <a:srgbClr val="6E747A">
                      <a:alpha val="43000"/>
                    </a:srgbClr>
                  </a:outerShdw>
                </a:effectLst>
                <a:latin typeface="楷体" panose="02010609060101010101" charset="-122"/>
                <a:ea typeface="楷体" panose="02010609060101010101" charset="-122"/>
                <a:cs typeface="楷体" panose="02010609060101010101" charset="-122"/>
                <a:sym typeface="+mn-ea"/>
              </a:rPr>
              <a:t>神农生活</a:t>
            </a:r>
            <a:r>
              <a:rPr lang="en-US" altLang="zh-CN" sz="1600" b="1">
                <a:solidFill>
                  <a:schemeClr val="accent1"/>
                </a:solidFill>
                <a:effectLst>
                  <a:outerShdw blurRad="38100" dist="25400" dir="5400000" algn="ctr" rotWithShape="0">
                    <a:srgbClr val="6E747A">
                      <a:alpha val="43000"/>
                    </a:srgbClr>
                  </a:outerShdw>
                </a:effectLst>
                <a:latin typeface="楷体" panose="02010609060101010101" charset="-122"/>
                <a:ea typeface="楷体" panose="02010609060101010101" charset="-122"/>
                <a:cs typeface="楷体" panose="02010609060101010101" charset="-122"/>
                <a:sym typeface="+mn-ea"/>
              </a:rPr>
              <a:t>”</a:t>
            </a:r>
            <a:r>
              <a:rPr lang="zh-CN" altLang="en-US" sz="1600" b="1">
                <a:solidFill>
                  <a:schemeClr val="accent1"/>
                </a:solidFill>
                <a:effectLst>
                  <a:outerShdw blurRad="38100" dist="25400" dir="5400000" algn="ctr" rotWithShape="0">
                    <a:srgbClr val="6E747A">
                      <a:alpha val="43000"/>
                    </a:srgbClr>
                  </a:outerShdw>
                </a:effectLst>
                <a:latin typeface="楷体" panose="02010609060101010101" charset="-122"/>
                <a:ea typeface="楷体" panose="02010609060101010101" charset="-122"/>
                <a:cs typeface="楷体" panose="02010609060101010101" charset="-122"/>
                <a:sym typeface="+mn-ea"/>
              </a:rPr>
              <a:t>位于大阪阿倍野的近铁百货公司10楼，店内装修很时尚，摆满了台湾人熟悉的食材、生活用具等等，都是些无论什么时代都深受欢迎的商品。进入店内，排列得整整齐齐的架子上全都是包装可爱像杂货一样的食品。</a:t>
            </a:r>
            <a:endParaRPr lang="zh-CN" altLang="en-US" sz="1600" b="1">
              <a:solidFill>
                <a:schemeClr val="accent1"/>
              </a:solidFill>
              <a:effectLst>
                <a:outerShdw blurRad="38100" dist="25400" dir="5400000" algn="ctr" rotWithShape="0">
                  <a:srgbClr val="6E747A">
                    <a:alpha val="43000"/>
                  </a:srgbClr>
                </a:outerShdw>
              </a:effectLst>
              <a:latin typeface="楷体" panose="02010609060101010101" charset="-122"/>
              <a:ea typeface="楷体" panose="02010609060101010101" charset="-122"/>
              <a:cs typeface="楷体" panose="02010609060101010101" charset="-122"/>
              <a:sym typeface="+mn-ea"/>
            </a:endParaRPr>
          </a:p>
        </p:txBody>
      </p:sp>
      <p:sp>
        <p:nvSpPr>
          <p:cNvPr id="11" name="文本框 10"/>
          <p:cNvSpPr txBox="1"/>
          <p:nvPr/>
        </p:nvSpPr>
        <p:spPr>
          <a:xfrm>
            <a:off x="352425" y="9043670"/>
            <a:ext cx="2733675" cy="814705"/>
          </a:xfrm>
          <a:prstGeom prst="rect">
            <a:avLst/>
          </a:prstGeom>
          <a:noFill/>
        </p:spPr>
        <p:txBody>
          <a:bodyPr wrap="square" rtlCol="0">
            <a:noAutofit/>
          </a:bodyPr>
          <a:p>
            <a:pPr algn="just">
              <a:lnSpc>
                <a:spcPct val="190000"/>
              </a:lnSpc>
            </a:pPr>
            <a:r>
              <a:rPr lang="zh-CN" sz="1400" b="1">
                <a:latin typeface="楷体" panose="02010609060101010101" charset="-122"/>
                <a:ea typeface="楷体" panose="02010609060101010101" charset="-122"/>
                <a:cs typeface="楷体" panose="02010609060101010101" charset="-122"/>
                <a:sym typeface="+mn-ea"/>
              </a:rPr>
              <a:t>这里还有</a:t>
            </a:r>
            <a:r>
              <a:rPr sz="1400" b="1">
                <a:latin typeface="楷体" panose="02010609060101010101" charset="-122"/>
                <a:ea typeface="楷体" panose="02010609060101010101" charset="-122"/>
                <a:cs typeface="楷体" panose="02010609060101010101" charset="-122"/>
                <a:sym typeface="+mn-ea"/>
              </a:rPr>
              <a:t>神农生活负责运营的</a:t>
            </a:r>
            <a:r>
              <a:rPr sz="1400" b="1">
                <a:latin typeface="楷体" panose="02010609060101010101" charset="-122"/>
                <a:ea typeface="楷体" panose="02010609060101010101" charset="-122"/>
                <a:cs typeface="楷体" panose="02010609060101010101" charset="-122"/>
                <a:sym typeface="+mn-ea"/>
              </a:rPr>
              <a:t>乡土料理的“食习”</a:t>
            </a:r>
            <a:r>
              <a:rPr lang="zh-CN" sz="1400" b="1">
                <a:latin typeface="楷体" panose="02010609060101010101" charset="-122"/>
                <a:ea typeface="楷体" panose="02010609060101010101" charset="-122"/>
                <a:cs typeface="楷体" panose="02010609060101010101" charset="-122"/>
                <a:sym typeface="+mn-ea"/>
              </a:rPr>
              <a:t>餐厅</a:t>
            </a:r>
            <a:r>
              <a:rPr sz="1400" b="1">
                <a:latin typeface="楷体" panose="02010609060101010101" charset="-122"/>
                <a:ea typeface="楷体" panose="02010609060101010101" charset="-122"/>
                <a:cs typeface="楷体" panose="02010609060101010101" charset="-122"/>
                <a:sym typeface="+mn-ea"/>
              </a:rPr>
              <a:t>。</a:t>
            </a:r>
            <a:endParaRPr sz="1400" b="1">
              <a:latin typeface="楷体" panose="02010609060101010101" charset="-122"/>
              <a:ea typeface="楷体" panose="02010609060101010101" charset="-122"/>
              <a:cs typeface="楷体" panose="02010609060101010101" charset="-122"/>
              <a:sym typeface="+mn-ea"/>
            </a:endParaRPr>
          </a:p>
        </p:txBody>
      </p:sp>
      <p:sp>
        <p:nvSpPr>
          <p:cNvPr id="2" name="矩形 1"/>
          <p:cNvSpPr/>
          <p:nvPr/>
        </p:nvSpPr>
        <p:spPr>
          <a:xfrm>
            <a:off x="352425" y="574675"/>
            <a:ext cx="95885" cy="6477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p>
            <a:pPr algn="ctr"/>
            <a:endParaRPr lang="zh-CN" altLang="en-US"/>
          </a:p>
        </p:txBody>
      </p:sp>
      <p:sp>
        <p:nvSpPr>
          <p:cNvPr id="8" name="文本框 7"/>
          <p:cNvSpPr txBox="1"/>
          <p:nvPr/>
        </p:nvSpPr>
        <p:spPr>
          <a:xfrm>
            <a:off x="552450" y="574675"/>
            <a:ext cx="1217930" cy="368300"/>
          </a:xfrm>
          <a:prstGeom prst="rect">
            <a:avLst/>
          </a:prstGeom>
          <a:noFill/>
        </p:spPr>
        <p:txBody>
          <a:bodyPr wrap="none" rtlCol="0">
            <a:spAutoFit/>
          </a:bodyPr>
          <a:p>
            <a:pPr algn="l"/>
            <a:r>
              <a:rPr lang="zh-CN" altLang="en-US" b="1">
                <a:latin typeface="楷体" panose="02010609060101010101" charset="-122"/>
                <a:ea typeface="楷体" panose="02010609060101010101" charset="-122"/>
                <a:cs typeface="楷体" panose="02010609060101010101" charset="-122"/>
                <a:sym typeface="+mn-ea"/>
              </a:rPr>
              <a:t>行程亮点 </a:t>
            </a:r>
            <a:endParaRPr lang="zh-CN" altLang="en-US" b="1">
              <a:latin typeface="楷体" panose="02010609060101010101" charset="-122"/>
              <a:ea typeface="楷体" panose="02010609060101010101" charset="-122"/>
              <a:cs typeface="楷体" panose="02010609060101010101" charset="-122"/>
              <a:sym typeface="+mn-ea"/>
            </a:endParaRPr>
          </a:p>
        </p:txBody>
      </p:sp>
      <p:sp>
        <p:nvSpPr>
          <p:cNvPr id="3" name="文本框 2"/>
          <p:cNvSpPr txBox="1"/>
          <p:nvPr/>
        </p:nvSpPr>
        <p:spPr>
          <a:xfrm>
            <a:off x="552450" y="942975"/>
            <a:ext cx="3401060" cy="810260"/>
          </a:xfrm>
          <a:prstGeom prst="rect">
            <a:avLst/>
          </a:prstGeom>
          <a:noFill/>
        </p:spPr>
        <p:txBody>
          <a:bodyPr wrap="none" rtlCol="0">
            <a:spAutoFit/>
          </a:bodyPr>
          <a:p>
            <a:pPr algn="l">
              <a:lnSpc>
                <a:spcPct val="130000"/>
              </a:lnSpc>
            </a:pPr>
            <a:r>
              <a:rPr lang="zh-CN" altLang="en-US" b="1">
                <a:solidFill>
                  <a:srgbClr val="0070C0"/>
                </a:solidFill>
                <a:latin typeface="楷体" panose="02010609060101010101" charset="-122"/>
                <a:ea typeface="楷体" panose="02010609060101010101" charset="-122"/>
                <a:cs typeface="楷体" panose="02010609060101010101" charset="-122"/>
                <a:sym typeface="+mn-ea"/>
              </a:rPr>
              <a:t>神农生活杂货店</a:t>
            </a:r>
            <a:endParaRPr lang="zh-CN" altLang="en-US" b="1">
              <a:solidFill>
                <a:srgbClr val="0070C0"/>
              </a:solidFill>
              <a:latin typeface="楷体" panose="02010609060101010101" charset="-122"/>
              <a:ea typeface="楷体" panose="02010609060101010101" charset="-122"/>
              <a:cs typeface="楷体" panose="02010609060101010101" charset="-122"/>
              <a:sym typeface="+mn-ea"/>
            </a:endParaRPr>
          </a:p>
          <a:p>
            <a:pPr algn="l">
              <a:lnSpc>
                <a:spcPct val="130000"/>
              </a:lnSpc>
            </a:pPr>
            <a:r>
              <a:rPr lang="zh-CN" altLang="en-US" b="1">
                <a:solidFill>
                  <a:srgbClr val="0070C0"/>
                </a:solidFill>
                <a:latin typeface="楷体" panose="02010609060101010101" charset="-122"/>
                <a:ea typeface="楷体" panose="02010609060101010101" charset="-122"/>
                <a:cs typeface="楷体" panose="02010609060101010101" charset="-122"/>
                <a:sym typeface="+mn-ea"/>
              </a:rPr>
              <a:t>来自台湾的人气美食杂货精品店</a:t>
            </a:r>
            <a:endParaRPr lang="zh-CN" altLang="en-US" b="1">
              <a:solidFill>
                <a:srgbClr val="0070C0"/>
              </a:solidFill>
              <a:latin typeface="楷体" panose="02010609060101010101" charset="-122"/>
              <a:ea typeface="楷体" panose="02010609060101010101" charset="-122"/>
              <a:cs typeface="楷体" panose="02010609060101010101" charset="-122"/>
              <a:sym typeface="+mn-ea"/>
            </a:endParaRPr>
          </a:p>
        </p:txBody>
      </p:sp>
      <p:pic>
        <p:nvPicPr>
          <p:cNvPr id="5" name="图片 4"/>
          <p:cNvPicPr>
            <a:picLocks noChangeAspect="1"/>
          </p:cNvPicPr>
          <p:nvPr>
            <p:custDataLst>
              <p:tags r:id="rId1"/>
            </p:custDataLst>
          </p:nvPr>
        </p:nvPicPr>
        <p:blipFill>
          <a:blip r:embed="rId2"/>
          <a:stretch>
            <a:fillRect/>
          </a:stretch>
        </p:blipFill>
        <p:spPr>
          <a:xfrm>
            <a:off x="448310" y="1820545"/>
            <a:ext cx="5815965" cy="3279775"/>
          </a:xfrm>
          <a:prstGeom prst="rect">
            <a:avLst/>
          </a:prstGeom>
        </p:spPr>
      </p:pic>
      <p:pic>
        <p:nvPicPr>
          <p:cNvPr id="7" name="图片 6"/>
          <p:cNvPicPr>
            <a:picLocks noChangeAspect="1"/>
          </p:cNvPicPr>
          <p:nvPr>
            <p:custDataLst>
              <p:tags r:id="rId3"/>
            </p:custDataLst>
          </p:nvPr>
        </p:nvPicPr>
        <p:blipFill>
          <a:blip r:embed="rId4"/>
          <a:stretch>
            <a:fillRect/>
          </a:stretch>
        </p:blipFill>
        <p:spPr>
          <a:xfrm>
            <a:off x="352425" y="5414645"/>
            <a:ext cx="2545715" cy="1603375"/>
          </a:xfrm>
          <a:prstGeom prst="rect">
            <a:avLst/>
          </a:prstGeom>
        </p:spPr>
      </p:pic>
      <p:pic>
        <p:nvPicPr>
          <p:cNvPr id="12" name="图片 11"/>
          <p:cNvPicPr>
            <a:picLocks noChangeAspect="1"/>
          </p:cNvPicPr>
          <p:nvPr>
            <p:custDataLst>
              <p:tags r:id="rId5"/>
            </p:custDataLst>
          </p:nvPr>
        </p:nvPicPr>
        <p:blipFill>
          <a:blip r:embed="rId6"/>
          <a:stretch>
            <a:fillRect/>
          </a:stretch>
        </p:blipFill>
        <p:spPr>
          <a:xfrm>
            <a:off x="448310" y="10041255"/>
            <a:ext cx="2746375" cy="1889125"/>
          </a:xfrm>
          <a:prstGeom prst="rect">
            <a:avLst/>
          </a:prstGeom>
        </p:spPr>
      </p:pic>
      <p:pic>
        <p:nvPicPr>
          <p:cNvPr id="13" name="图片 12"/>
          <p:cNvPicPr>
            <a:picLocks noChangeAspect="1"/>
          </p:cNvPicPr>
          <p:nvPr>
            <p:custDataLst>
              <p:tags r:id="rId7"/>
            </p:custDataLst>
          </p:nvPr>
        </p:nvPicPr>
        <p:blipFill>
          <a:blip r:embed="rId8"/>
          <a:stretch>
            <a:fillRect/>
          </a:stretch>
        </p:blipFill>
        <p:spPr>
          <a:xfrm>
            <a:off x="352425" y="7322185"/>
            <a:ext cx="2546350" cy="1538605"/>
          </a:xfrm>
          <a:prstGeom prst="rect">
            <a:avLst/>
          </a:prstGeom>
        </p:spPr>
      </p:pic>
      <p:pic>
        <p:nvPicPr>
          <p:cNvPr id="16" name="图片 15"/>
          <p:cNvPicPr>
            <a:picLocks noChangeAspect="1"/>
          </p:cNvPicPr>
          <p:nvPr>
            <p:custDataLst>
              <p:tags r:id="rId9"/>
            </p:custDataLst>
          </p:nvPr>
        </p:nvPicPr>
        <p:blipFill>
          <a:blip r:embed="rId10"/>
          <a:stretch>
            <a:fillRect/>
          </a:stretch>
        </p:blipFill>
        <p:spPr>
          <a:xfrm>
            <a:off x="5027295" y="10202545"/>
            <a:ext cx="1236345" cy="1826895"/>
          </a:xfrm>
          <a:prstGeom prst="rect">
            <a:avLst/>
          </a:prstGeom>
        </p:spPr>
      </p:pic>
      <p:pic>
        <p:nvPicPr>
          <p:cNvPr id="17" name="图片 16"/>
          <p:cNvPicPr>
            <a:picLocks noChangeAspect="1"/>
          </p:cNvPicPr>
          <p:nvPr>
            <p:custDataLst>
              <p:tags r:id="rId11"/>
            </p:custDataLst>
          </p:nvPr>
        </p:nvPicPr>
        <p:blipFill>
          <a:blip r:embed="rId12"/>
          <a:stretch>
            <a:fillRect/>
          </a:stretch>
        </p:blipFill>
        <p:spPr>
          <a:xfrm>
            <a:off x="3451225" y="8143875"/>
            <a:ext cx="2812415" cy="1897380"/>
          </a:xfrm>
          <a:prstGeom prst="rect">
            <a:avLst/>
          </a:prstGeom>
        </p:spPr>
      </p:pic>
      <p:pic>
        <p:nvPicPr>
          <p:cNvPr id="18" name="图片 17"/>
          <p:cNvPicPr>
            <a:picLocks noChangeAspect="1"/>
          </p:cNvPicPr>
          <p:nvPr>
            <p:custDataLst>
              <p:tags r:id="rId13"/>
            </p:custDataLst>
          </p:nvPr>
        </p:nvPicPr>
        <p:blipFill>
          <a:blip r:embed="rId14"/>
          <a:stretch>
            <a:fillRect/>
          </a:stretch>
        </p:blipFill>
        <p:spPr>
          <a:xfrm>
            <a:off x="3495040" y="10202545"/>
            <a:ext cx="1368425" cy="1768475"/>
          </a:xfrm>
          <a:prstGeom prst="rect">
            <a:avLst/>
          </a:prstGeom>
        </p:spPr>
      </p:pic>
    </p:spTree>
  </p:cSld>
  <p:clrMapOvr>
    <a:masterClrMapping/>
  </p:clrMapOvr>
</p:sld>
</file>

<file path=ppt/tags/tag1.xml><?xml version="1.0" encoding="utf-8"?>
<p:tagLst xmlns:p="http://schemas.openxmlformats.org/presentationml/2006/main">
  <p:tag name="KSO_WM_TAG_VERSION" val="1.0"/>
  <p:tag name="KSO_WM_TEMPLATE_CATEGORY" val="custom"/>
  <p:tag name="KSO_WM_TEMPLATE_INDEX" val="20187308"/>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UNIT_TABLE_BEAUTIFY" val="smartTable{3c03b337-6186-4691-8cba-7b49d1442e54}"/>
</p:tagLst>
</file>

<file path=ppt/tags/tag12.xml><?xml version="1.0" encoding="utf-8"?>
<p:tagLst xmlns:p="http://schemas.openxmlformats.org/presentationml/2006/main">
  <p:tag name="KSO_WM_UNIT_TABLE_BEAUTIFY" val="smartTable{f8184f86-3d8e-47a2-af8c-7d181a0a447b}"/>
  <p:tag name="KSO_WM_BEAUTIFY_FLAG" val=""/>
  <p:tag name="TABLE_ENDDRAG_ORIGIN_RECT" val="488*347"/>
  <p:tag name="TABLE_ENDDRAG_RECT" val="28*307*488*347"/>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TAG_VERSION" val="1.0"/>
  <p:tag name="KSO_WM_TEMPLATE_CATEGORY" val="custom"/>
  <p:tag name="KSO_WM_TEMPLATE_INDEX" val="20187308"/>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TAG_VERSION" val="1.0"/>
  <p:tag name="KSO_WM_BEAUTIFY_FLAG" val="#wm#"/>
  <p:tag name="KSO_WM_TEMPLATE_CATEGORY" val="custom"/>
  <p:tag name="KSO_WM_TEMPLATE_INDEX" val="20187308"/>
  <p:tag name="KSO_WM_TEMPLATE_THUMBS_INDEX" val="1、2、3、6、8、10、11、12、15"/>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PP_MARK_KEY" val="2840371c-c7ca-4cbc-8250-8e1055d98e13"/>
  <p:tag name="COMMONDATA" val="eyJoZGlkIjoiNDRkYjlhYWVkNjBhMTI1YTk2NjMxNjQ1Zjg2YTNhMzAifQ=="/>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UNIT_TABLE_BEAUTIFY" val="smartTable{d783597f-1fa4-457e-99c0-1fac0ca9de10}"/>
  <p:tag name="TABLE_ENDDRAG_ORIGIN_RECT" val="488*725"/>
  <p:tag name="TABLE_ENDDRAG_RECT" val="28*177*488*725"/>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2019空白演示文档">
      <a:dk1>
        <a:srgbClr val="000000"/>
      </a:dk1>
      <a:lt1>
        <a:srgbClr val="FFFFFF"/>
      </a:lt1>
      <a:dk2>
        <a:srgbClr val="E6E4E4"/>
      </a:dk2>
      <a:lt2>
        <a:srgbClr val="FFFFFF"/>
      </a:lt2>
      <a:accent1>
        <a:srgbClr val="477DEA"/>
      </a:accent1>
      <a:accent2>
        <a:srgbClr val="9B9B9B"/>
      </a:accent2>
      <a:accent3>
        <a:srgbClr val="F3B745"/>
      </a:accent3>
      <a:accent4>
        <a:srgbClr val="477EE7"/>
      </a:accent4>
      <a:accent5>
        <a:srgbClr val="4BA151"/>
      </a:accent5>
      <a:accent6>
        <a:srgbClr val="E9403C"/>
      </a:accent6>
      <a:hlink>
        <a:srgbClr val="0563C1"/>
      </a:hlink>
      <a:folHlink>
        <a:srgbClr val="954D72"/>
      </a:folHlink>
    </a:clrScheme>
    <a:fontScheme name="2019空白演示文档">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4687</Words>
  <Application>WPS 演示</Application>
  <PresentationFormat>宽屏</PresentationFormat>
  <Paragraphs>385</Paragraphs>
  <Slides>12</Slides>
  <Notes>15</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12</vt:i4>
      </vt:variant>
    </vt:vector>
  </HeadingPairs>
  <TitlesOfParts>
    <vt:vector size="26" baseType="lpstr">
      <vt:lpstr>Arial</vt:lpstr>
      <vt:lpstr>宋体</vt:lpstr>
      <vt:lpstr>Wingdings</vt:lpstr>
      <vt:lpstr>楷体</vt:lpstr>
      <vt:lpstr>微软雅黑 Light</vt:lpstr>
      <vt:lpstr>微软雅黑</vt:lpstr>
      <vt:lpstr>Franklin Gothic Medium</vt:lpstr>
      <vt:lpstr>Wingdings</vt:lpstr>
      <vt:lpstr>Open Sans</vt:lpstr>
      <vt:lpstr>原云涯風味毛筆字</vt:lpstr>
      <vt:lpstr>Arial Unicode MS</vt:lpstr>
      <vt:lpstr>等线</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kingsoft</dc:creator>
  <cp:lastModifiedBy>李丹</cp:lastModifiedBy>
  <cp:revision>458</cp:revision>
  <dcterms:created xsi:type="dcterms:W3CDTF">2017-08-03T09:01:00Z</dcterms:created>
  <dcterms:modified xsi:type="dcterms:W3CDTF">2023-06-17T08:42:45Z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2052-11.1.0.14309</vt:lpwstr>
  </property>
  <property fmtid="{D5CDD505-2E9C-101B-9397-08002B2CF9AE}" pid="3" name="ICV">
    <vt:lpwstr>855BA43C75B44B3EB13683F5E47FF1CB_13</vt:lpwstr>
  </property>
</Properties>
</file>